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23"/>
  </p:notesMasterIdLst>
  <p:sldIdLst>
    <p:sldId id="291" r:id="rId6"/>
    <p:sldId id="380" r:id="rId7"/>
    <p:sldId id="382" r:id="rId8"/>
    <p:sldId id="384" r:id="rId9"/>
    <p:sldId id="383" r:id="rId10"/>
    <p:sldId id="385" r:id="rId11"/>
    <p:sldId id="372" r:id="rId12"/>
    <p:sldId id="323" r:id="rId13"/>
    <p:sldId id="364" r:id="rId14"/>
    <p:sldId id="378" r:id="rId15"/>
    <p:sldId id="374" r:id="rId16"/>
    <p:sldId id="377" r:id="rId17"/>
    <p:sldId id="368" r:id="rId18"/>
    <p:sldId id="365" r:id="rId19"/>
    <p:sldId id="370" r:id="rId20"/>
    <p:sldId id="361" r:id="rId21"/>
    <p:sldId id="274" r:id="rId22"/>
  </p:sldIdLst>
  <p:sldSz cx="12192000" cy="6858000"/>
  <p:notesSz cx="6858000" cy="15716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e Meurgey" initials="EM" lastIdx="1" clrIdx="0">
    <p:extLst>
      <p:ext uri="{19B8F6BF-5375-455C-9EA6-DF929625EA0E}">
        <p15:presenceInfo xmlns:p15="http://schemas.microsoft.com/office/powerpoint/2012/main" userId="S::eve.meurgey@euclid-law.eu::dea49ff8-df68-4ede-80e5-ff19e0307fa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469A"/>
    <a:srgbClr val="B0ADAC"/>
    <a:srgbClr val="50535C"/>
    <a:srgbClr val="989493"/>
    <a:srgbClr val="1E4592"/>
    <a:srgbClr val="B4CDEB"/>
    <a:srgbClr val="00AAE5"/>
    <a:srgbClr val="D6D5D4"/>
    <a:srgbClr val="00ABE6"/>
    <a:srgbClr val="A7D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65"/>
  </p:normalViewPr>
  <p:slideViewPr>
    <p:cSldViewPr snapToGrid="0">
      <p:cViewPr varScale="1">
        <p:scale>
          <a:sx n="106" d="100"/>
          <a:sy n="106" d="100"/>
        </p:scale>
        <p:origin x="69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F7F64C0-0CD2-4BC3-8810-ED3352249465}" type="datetimeFigureOut">
              <a:rPr lang="en-GB" altLang="en-US"/>
              <a:pPr>
                <a:defRPr/>
              </a:pPr>
              <a:t>02/07/2019</a:t>
            </a:fld>
            <a:endParaRPr lang="en-GB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87656E3-FBE8-45DD-8F6E-A46E84C452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6006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1745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2381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9427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5258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Article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5706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Check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1046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8170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0"/>
            <a:ext cx="56753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054100"/>
            <a:ext cx="18272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3179763" y="4303713"/>
            <a:ext cx="1004887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071563" y="5721350"/>
            <a:ext cx="1858962" cy="0"/>
          </a:xfrm>
          <a:prstGeom prst="line">
            <a:avLst/>
          </a:prstGeom>
          <a:ln w="19050">
            <a:solidFill>
              <a:srgbClr val="D6D5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383" y="2423199"/>
            <a:ext cx="6569764" cy="1773482"/>
          </a:xfrm>
        </p:spPr>
        <p:txBody>
          <a:bodyPr lIns="91440" tIns="45720" rIns="91440" bIns="45720" rtlCol="0" anchor="b" anchorCtr="1">
            <a:normAutofit/>
          </a:bodyPr>
          <a:lstStyle>
            <a:lvl1pPr algn="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984319" y="4876796"/>
            <a:ext cx="4054475" cy="726136"/>
          </a:xfrm>
        </p:spPr>
        <p:txBody>
          <a:bodyPr lIns="91440" tIns="45720" rIns="91440" bIns="45720" rtlCol="0" anchor="b">
            <a:normAutofit/>
          </a:bodyPr>
          <a:lstStyle>
            <a:lvl1pPr marL="0" indent="0">
              <a:buNone/>
              <a:defRPr lang="en-US" sz="1800" cap="none" dirty="0" smtClean="0">
                <a:solidFill>
                  <a:srgbClr val="1E4592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984319" y="5820816"/>
            <a:ext cx="4054475" cy="599862"/>
          </a:xfrm>
        </p:spPr>
        <p:txBody>
          <a:bodyPr lIns="91440" tIns="45720" rIns="91440" bIns="45720" rtlCol="0">
            <a:normAutofit/>
          </a:bodyPr>
          <a:lstStyle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1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02900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647D1BB7-5024-446B-958E-A13E14D20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85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0537825" y="0"/>
            <a:ext cx="1654175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5" y="4849813"/>
            <a:ext cx="24193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0" y="3190298"/>
            <a:ext cx="7241800" cy="8445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160753" y="788820"/>
            <a:ext cx="3108325" cy="384668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spcBef>
                <a:spcPts val="800"/>
              </a:spcBef>
              <a:buNone/>
              <a:defRPr sz="1400"/>
            </a:lvl2pPr>
            <a:lvl3pPr marL="914400" indent="0">
              <a:spcBef>
                <a:spcPts val="800"/>
              </a:spcBef>
              <a:buNone/>
              <a:defRPr sz="1200"/>
            </a:lvl3pPr>
            <a:lvl4pPr marL="1371600" indent="0">
              <a:spcBef>
                <a:spcPts val="800"/>
              </a:spcBef>
              <a:buNone/>
              <a:defRPr sz="1100"/>
            </a:lvl4pPr>
            <a:lvl5pPr marL="1828800" indent="0">
              <a:spcBef>
                <a:spcPts val="800"/>
              </a:spcBef>
              <a:buNone/>
              <a:defRPr sz="11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C548366F-62A1-4084-B80F-1A8BC986CB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5272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70E26D54-8730-4A36-86A6-F8FE84E614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170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945F75DA-46B0-4A6D-98E0-56D561A5E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9858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 userDrawn="1"/>
        </p:nvCxnSpPr>
        <p:spPr>
          <a:xfrm flipV="1">
            <a:off x="2274888" y="2116138"/>
            <a:ext cx="606425" cy="850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 flipV="1">
            <a:off x="9339263" y="3836988"/>
            <a:ext cx="606425" cy="850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552893" y="638050"/>
            <a:ext cx="1129867" cy="360674"/>
            <a:chOff x="218" y="429"/>
            <a:chExt cx="921" cy="294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81" y="448"/>
              <a:ext cx="92" cy="155"/>
            </a:xfrm>
            <a:custGeom>
              <a:avLst/>
              <a:gdLst>
                <a:gd name="T0" fmla="*/ 0 w 92"/>
                <a:gd name="T1" fmla="*/ 0 h 155"/>
                <a:gd name="T2" fmla="*/ 92 w 92"/>
                <a:gd name="T3" fmla="*/ 0 h 155"/>
                <a:gd name="T4" fmla="*/ 92 w 92"/>
                <a:gd name="T5" fmla="*/ 12 h 155"/>
                <a:gd name="T6" fmla="*/ 14 w 92"/>
                <a:gd name="T7" fmla="*/ 12 h 155"/>
                <a:gd name="T8" fmla="*/ 14 w 92"/>
                <a:gd name="T9" fmla="*/ 70 h 155"/>
                <a:gd name="T10" fmla="*/ 79 w 92"/>
                <a:gd name="T11" fmla="*/ 70 h 155"/>
                <a:gd name="T12" fmla="*/ 79 w 92"/>
                <a:gd name="T13" fmla="*/ 82 h 155"/>
                <a:gd name="T14" fmla="*/ 14 w 92"/>
                <a:gd name="T15" fmla="*/ 82 h 155"/>
                <a:gd name="T16" fmla="*/ 14 w 92"/>
                <a:gd name="T17" fmla="*/ 143 h 155"/>
                <a:gd name="T18" fmla="*/ 92 w 92"/>
                <a:gd name="T19" fmla="*/ 143 h 155"/>
                <a:gd name="T20" fmla="*/ 92 w 92"/>
                <a:gd name="T21" fmla="*/ 155 h 155"/>
                <a:gd name="T22" fmla="*/ 0 w 92"/>
                <a:gd name="T23" fmla="*/ 155 h 155"/>
                <a:gd name="T24" fmla="*/ 0 w 92"/>
                <a:gd name="T25" fmla="*/ 0 h 155"/>
                <a:gd name="T26" fmla="*/ 0 w 92"/>
                <a:gd name="T2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55">
                  <a:moveTo>
                    <a:pt x="0" y="0"/>
                  </a:moveTo>
                  <a:lnTo>
                    <a:pt x="92" y="0"/>
                  </a:lnTo>
                  <a:lnTo>
                    <a:pt x="92" y="12"/>
                  </a:lnTo>
                  <a:lnTo>
                    <a:pt x="14" y="12"/>
                  </a:lnTo>
                  <a:lnTo>
                    <a:pt x="14" y="70"/>
                  </a:lnTo>
                  <a:lnTo>
                    <a:pt x="79" y="70"/>
                  </a:lnTo>
                  <a:lnTo>
                    <a:pt x="79" y="82"/>
                  </a:lnTo>
                  <a:lnTo>
                    <a:pt x="14" y="82"/>
                  </a:lnTo>
                  <a:lnTo>
                    <a:pt x="14" y="143"/>
                  </a:lnTo>
                  <a:lnTo>
                    <a:pt x="92" y="143"/>
                  </a:lnTo>
                  <a:lnTo>
                    <a:pt x="92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02" y="448"/>
              <a:ext cx="106" cy="157"/>
            </a:xfrm>
            <a:custGeom>
              <a:avLst/>
              <a:gdLst>
                <a:gd name="T0" fmla="*/ 56 w 113"/>
                <a:gd name="T1" fmla="*/ 154 h 167"/>
                <a:gd name="T2" fmla="*/ 99 w 113"/>
                <a:gd name="T3" fmla="*/ 116 h 167"/>
                <a:gd name="T4" fmla="*/ 99 w 113"/>
                <a:gd name="T5" fmla="*/ 0 h 167"/>
                <a:gd name="T6" fmla="*/ 113 w 113"/>
                <a:gd name="T7" fmla="*/ 0 h 167"/>
                <a:gd name="T8" fmla="*/ 113 w 113"/>
                <a:gd name="T9" fmla="*/ 116 h 167"/>
                <a:gd name="T10" fmla="*/ 56 w 113"/>
                <a:gd name="T11" fmla="*/ 167 h 167"/>
                <a:gd name="T12" fmla="*/ 0 w 113"/>
                <a:gd name="T13" fmla="*/ 116 h 167"/>
                <a:gd name="T14" fmla="*/ 0 w 113"/>
                <a:gd name="T15" fmla="*/ 0 h 167"/>
                <a:gd name="T16" fmla="*/ 15 w 113"/>
                <a:gd name="T17" fmla="*/ 0 h 167"/>
                <a:gd name="T18" fmla="*/ 15 w 113"/>
                <a:gd name="T19" fmla="*/ 116 h 167"/>
                <a:gd name="T20" fmla="*/ 56 w 113"/>
                <a:gd name="T21" fmla="*/ 1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67">
                  <a:moveTo>
                    <a:pt x="56" y="154"/>
                  </a:moveTo>
                  <a:cubicBezTo>
                    <a:pt x="83" y="154"/>
                    <a:pt x="99" y="144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113" y="153"/>
                    <a:pt x="93" y="167"/>
                    <a:pt x="56" y="167"/>
                  </a:cubicBezTo>
                  <a:cubicBezTo>
                    <a:pt x="21" y="167"/>
                    <a:pt x="0" y="153"/>
                    <a:pt x="0" y="1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44"/>
                    <a:pt x="30" y="154"/>
                    <a:pt x="56" y="15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41" y="445"/>
              <a:ext cx="99" cy="160"/>
            </a:xfrm>
            <a:custGeom>
              <a:avLst/>
              <a:gdLst>
                <a:gd name="T0" fmla="*/ 105 w 105"/>
                <a:gd name="T1" fmla="*/ 165 h 170"/>
                <a:gd name="T2" fmla="*/ 60 w 105"/>
                <a:gd name="T3" fmla="*/ 170 h 170"/>
                <a:gd name="T4" fmla="*/ 0 w 105"/>
                <a:gd name="T5" fmla="*/ 86 h 170"/>
                <a:gd name="T6" fmla="*/ 60 w 105"/>
                <a:gd name="T7" fmla="*/ 0 h 170"/>
                <a:gd name="T8" fmla="*/ 105 w 105"/>
                <a:gd name="T9" fmla="*/ 5 h 170"/>
                <a:gd name="T10" fmla="*/ 104 w 105"/>
                <a:gd name="T11" fmla="*/ 18 h 170"/>
                <a:gd name="T12" fmla="*/ 61 w 105"/>
                <a:gd name="T13" fmla="*/ 13 h 170"/>
                <a:gd name="T14" fmla="*/ 15 w 105"/>
                <a:gd name="T15" fmla="*/ 86 h 170"/>
                <a:gd name="T16" fmla="*/ 61 w 105"/>
                <a:gd name="T17" fmla="*/ 157 h 170"/>
                <a:gd name="T18" fmla="*/ 104 w 105"/>
                <a:gd name="T19" fmla="*/ 152 h 170"/>
                <a:gd name="T20" fmla="*/ 105 w 105"/>
                <a:gd name="T21" fmla="*/ 1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70">
                  <a:moveTo>
                    <a:pt x="105" y="165"/>
                  </a:moveTo>
                  <a:cubicBezTo>
                    <a:pt x="93" y="168"/>
                    <a:pt x="76" y="170"/>
                    <a:pt x="60" y="170"/>
                  </a:cubicBezTo>
                  <a:cubicBezTo>
                    <a:pt x="11" y="170"/>
                    <a:pt x="0" y="139"/>
                    <a:pt x="0" y="86"/>
                  </a:cubicBezTo>
                  <a:cubicBezTo>
                    <a:pt x="0" y="32"/>
                    <a:pt x="10" y="0"/>
                    <a:pt x="60" y="0"/>
                  </a:cubicBezTo>
                  <a:cubicBezTo>
                    <a:pt x="76" y="0"/>
                    <a:pt x="94" y="3"/>
                    <a:pt x="105" y="5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93" y="16"/>
                    <a:pt x="74" y="13"/>
                    <a:pt x="61" y="13"/>
                  </a:cubicBezTo>
                  <a:cubicBezTo>
                    <a:pt x="21" y="13"/>
                    <a:pt x="15" y="39"/>
                    <a:pt x="15" y="86"/>
                  </a:cubicBezTo>
                  <a:cubicBezTo>
                    <a:pt x="15" y="132"/>
                    <a:pt x="21" y="157"/>
                    <a:pt x="61" y="157"/>
                  </a:cubicBezTo>
                  <a:cubicBezTo>
                    <a:pt x="75" y="157"/>
                    <a:pt x="92" y="154"/>
                    <a:pt x="104" y="152"/>
                  </a:cubicBezTo>
                  <a:lnTo>
                    <a:pt x="105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868" y="448"/>
              <a:ext cx="85" cy="155"/>
            </a:xfrm>
            <a:custGeom>
              <a:avLst/>
              <a:gdLst>
                <a:gd name="T0" fmla="*/ 0 w 85"/>
                <a:gd name="T1" fmla="*/ 155 h 155"/>
                <a:gd name="T2" fmla="*/ 0 w 85"/>
                <a:gd name="T3" fmla="*/ 0 h 155"/>
                <a:gd name="T4" fmla="*/ 14 w 85"/>
                <a:gd name="T5" fmla="*/ 0 h 155"/>
                <a:gd name="T6" fmla="*/ 14 w 85"/>
                <a:gd name="T7" fmla="*/ 142 h 155"/>
                <a:gd name="T8" fmla="*/ 85 w 85"/>
                <a:gd name="T9" fmla="*/ 142 h 155"/>
                <a:gd name="T10" fmla="*/ 85 w 85"/>
                <a:gd name="T11" fmla="*/ 155 h 155"/>
                <a:gd name="T12" fmla="*/ 0 w 85"/>
                <a:gd name="T1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5">
                  <a:moveTo>
                    <a:pt x="0" y="155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142"/>
                  </a:lnTo>
                  <a:lnTo>
                    <a:pt x="85" y="142"/>
                  </a:lnTo>
                  <a:lnTo>
                    <a:pt x="85" y="155"/>
                  </a:lnTo>
                  <a:lnTo>
                    <a:pt x="0" y="1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975" y="448"/>
              <a:ext cx="14" cy="1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027" y="448"/>
              <a:ext cx="112" cy="155"/>
            </a:xfrm>
            <a:custGeom>
              <a:avLst/>
              <a:gdLst>
                <a:gd name="T0" fmla="*/ 61 w 119"/>
                <a:gd name="T1" fmla="*/ 13 h 165"/>
                <a:gd name="T2" fmla="*/ 15 w 119"/>
                <a:gd name="T3" fmla="*/ 13 h 165"/>
                <a:gd name="T4" fmla="*/ 15 w 119"/>
                <a:gd name="T5" fmla="*/ 152 h 165"/>
                <a:gd name="T6" fmla="*/ 61 w 119"/>
                <a:gd name="T7" fmla="*/ 152 h 165"/>
                <a:gd name="T8" fmla="*/ 104 w 119"/>
                <a:gd name="T9" fmla="*/ 80 h 165"/>
                <a:gd name="T10" fmla="*/ 61 w 119"/>
                <a:gd name="T11" fmla="*/ 13 h 165"/>
                <a:gd name="T12" fmla="*/ 0 w 119"/>
                <a:gd name="T13" fmla="*/ 165 h 165"/>
                <a:gd name="T14" fmla="*/ 0 w 119"/>
                <a:gd name="T15" fmla="*/ 0 h 165"/>
                <a:gd name="T16" fmla="*/ 61 w 119"/>
                <a:gd name="T17" fmla="*/ 0 h 165"/>
                <a:gd name="T18" fmla="*/ 119 w 119"/>
                <a:gd name="T19" fmla="*/ 80 h 165"/>
                <a:gd name="T20" fmla="*/ 61 w 119"/>
                <a:gd name="T21" fmla="*/ 165 h 165"/>
                <a:gd name="T22" fmla="*/ 0 w 119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65">
                  <a:moveTo>
                    <a:pt x="61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95" y="152"/>
                    <a:pt x="104" y="116"/>
                    <a:pt x="104" y="80"/>
                  </a:cubicBezTo>
                  <a:cubicBezTo>
                    <a:pt x="104" y="44"/>
                    <a:pt x="95" y="13"/>
                    <a:pt x="61" y="13"/>
                  </a:cubicBezTo>
                  <a:moveTo>
                    <a:pt x="0" y="1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06" y="0"/>
                    <a:pt x="119" y="35"/>
                    <a:pt x="119" y="80"/>
                  </a:cubicBezTo>
                  <a:cubicBezTo>
                    <a:pt x="119" y="125"/>
                    <a:pt x="106" y="165"/>
                    <a:pt x="61" y="165"/>
                  </a:cubicBezTo>
                  <a:cubicBezTo>
                    <a:pt x="0" y="165"/>
                    <a:pt x="0" y="165"/>
                    <a:pt x="0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81" y="637"/>
              <a:ext cx="46" cy="86"/>
            </a:xfrm>
            <a:custGeom>
              <a:avLst/>
              <a:gdLst>
                <a:gd name="T0" fmla="*/ 0 w 46"/>
                <a:gd name="T1" fmla="*/ 86 h 86"/>
                <a:gd name="T2" fmla="*/ 0 w 46"/>
                <a:gd name="T3" fmla="*/ 0 h 86"/>
                <a:gd name="T4" fmla="*/ 9 w 46"/>
                <a:gd name="T5" fmla="*/ 0 h 86"/>
                <a:gd name="T6" fmla="*/ 9 w 46"/>
                <a:gd name="T7" fmla="*/ 78 h 86"/>
                <a:gd name="T8" fmla="*/ 46 w 46"/>
                <a:gd name="T9" fmla="*/ 78 h 86"/>
                <a:gd name="T10" fmla="*/ 46 w 46"/>
                <a:gd name="T11" fmla="*/ 86 h 86"/>
                <a:gd name="T12" fmla="*/ 0 w 4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6">
                  <a:moveTo>
                    <a:pt x="0" y="86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78"/>
                  </a:lnTo>
                  <a:lnTo>
                    <a:pt x="46" y="78"/>
                  </a:lnTo>
                  <a:lnTo>
                    <a:pt x="46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32" y="637"/>
              <a:ext cx="69" cy="86"/>
            </a:xfrm>
            <a:custGeom>
              <a:avLst/>
              <a:gdLst>
                <a:gd name="T0" fmla="*/ 18 w 69"/>
                <a:gd name="T1" fmla="*/ 55 h 86"/>
                <a:gd name="T2" fmla="*/ 51 w 69"/>
                <a:gd name="T3" fmla="*/ 55 h 86"/>
                <a:gd name="T4" fmla="*/ 38 w 69"/>
                <a:gd name="T5" fmla="*/ 8 h 86"/>
                <a:gd name="T6" fmla="*/ 31 w 69"/>
                <a:gd name="T7" fmla="*/ 8 h 86"/>
                <a:gd name="T8" fmla="*/ 18 w 69"/>
                <a:gd name="T9" fmla="*/ 55 h 86"/>
                <a:gd name="T10" fmla="*/ 24 w 69"/>
                <a:gd name="T11" fmla="*/ 0 h 86"/>
                <a:gd name="T12" fmla="*/ 45 w 69"/>
                <a:gd name="T13" fmla="*/ 0 h 86"/>
                <a:gd name="T14" fmla="*/ 69 w 69"/>
                <a:gd name="T15" fmla="*/ 86 h 86"/>
                <a:gd name="T16" fmla="*/ 59 w 69"/>
                <a:gd name="T17" fmla="*/ 86 h 86"/>
                <a:gd name="T18" fmla="*/ 53 w 69"/>
                <a:gd name="T19" fmla="*/ 63 h 86"/>
                <a:gd name="T20" fmla="*/ 16 w 69"/>
                <a:gd name="T21" fmla="*/ 63 h 86"/>
                <a:gd name="T22" fmla="*/ 10 w 69"/>
                <a:gd name="T23" fmla="*/ 86 h 86"/>
                <a:gd name="T24" fmla="*/ 0 w 69"/>
                <a:gd name="T25" fmla="*/ 86 h 86"/>
                <a:gd name="T26" fmla="*/ 24 w 69"/>
                <a:gd name="T2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6">
                  <a:moveTo>
                    <a:pt x="18" y="55"/>
                  </a:moveTo>
                  <a:lnTo>
                    <a:pt x="51" y="55"/>
                  </a:lnTo>
                  <a:lnTo>
                    <a:pt x="38" y="8"/>
                  </a:lnTo>
                  <a:lnTo>
                    <a:pt x="31" y="8"/>
                  </a:lnTo>
                  <a:lnTo>
                    <a:pt x="18" y="55"/>
                  </a:lnTo>
                  <a:close/>
                  <a:moveTo>
                    <a:pt x="24" y="0"/>
                  </a:moveTo>
                  <a:lnTo>
                    <a:pt x="45" y="0"/>
                  </a:lnTo>
                  <a:lnTo>
                    <a:pt x="69" y="86"/>
                  </a:lnTo>
                  <a:lnTo>
                    <a:pt x="59" y="86"/>
                  </a:lnTo>
                  <a:lnTo>
                    <a:pt x="53" y="63"/>
                  </a:lnTo>
                  <a:lnTo>
                    <a:pt x="16" y="63"/>
                  </a:lnTo>
                  <a:lnTo>
                    <a:pt x="10" y="86"/>
                  </a:lnTo>
                  <a:lnTo>
                    <a:pt x="0" y="8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604" y="637"/>
              <a:ext cx="103" cy="86"/>
            </a:xfrm>
            <a:custGeom>
              <a:avLst/>
              <a:gdLst>
                <a:gd name="T0" fmla="*/ 11 w 103"/>
                <a:gd name="T1" fmla="*/ 0 h 86"/>
                <a:gd name="T2" fmla="*/ 25 w 103"/>
                <a:gd name="T3" fmla="*/ 78 h 86"/>
                <a:gd name="T4" fmla="*/ 28 w 103"/>
                <a:gd name="T5" fmla="*/ 78 h 86"/>
                <a:gd name="T6" fmla="*/ 46 w 103"/>
                <a:gd name="T7" fmla="*/ 0 h 86"/>
                <a:gd name="T8" fmla="*/ 57 w 103"/>
                <a:gd name="T9" fmla="*/ 0 h 86"/>
                <a:gd name="T10" fmla="*/ 74 w 103"/>
                <a:gd name="T11" fmla="*/ 78 h 86"/>
                <a:gd name="T12" fmla="*/ 78 w 103"/>
                <a:gd name="T13" fmla="*/ 78 h 86"/>
                <a:gd name="T14" fmla="*/ 92 w 103"/>
                <a:gd name="T15" fmla="*/ 0 h 86"/>
                <a:gd name="T16" fmla="*/ 103 w 103"/>
                <a:gd name="T17" fmla="*/ 0 h 86"/>
                <a:gd name="T18" fmla="*/ 85 w 103"/>
                <a:gd name="T19" fmla="*/ 86 h 86"/>
                <a:gd name="T20" fmla="*/ 68 w 103"/>
                <a:gd name="T21" fmla="*/ 86 h 86"/>
                <a:gd name="T22" fmla="*/ 51 w 103"/>
                <a:gd name="T23" fmla="*/ 13 h 86"/>
                <a:gd name="T24" fmla="*/ 35 w 103"/>
                <a:gd name="T25" fmla="*/ 86 h 86"/>
                <a:gd name="T26" fmla="*/ 18 w 103"/>
                <a:gd name="T27" fmla="*/ 86 h 86"/>
                <a:gd name="T28" fmla="*/ 0 w 103"/>
                <a:gd name="T29" fmla="*/ 0 h 86"/>
                <a:gd name="T30" fmla="*/ 11 w 103"/>
                <a:gd name="T3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86">
                  <a:moveTo>
                    <a:pt x="11" y="0"/>
                  </a:moveTo>
                  <a:lnTo>
                    <a:pt x="25" y="78"/>
                  </a:lnTo>
                  <a:lnTo>
                    <a:pt x="28" y="78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74" y="78"/>
                  </a:lnTo>
                  <a:lnTo>
                    <a:pt x="78" y="78"/>
                  </a:lnTo>
                  <a:lnTo>
                    <a:pt x="92" y="0"/>
                  </a:lnTo>
                  <a:lnTo>
                    <a:pt x="103" y="0"/>
                  </a:lnTo>
                  <a:lnTo>
                    <a:pt x="85" y="86"/>
                  </a:lnTo>
                  <a:lnTo>
                    <a:pt x="68" y="86"/>
                  </a:lnTo>
                  <a:lnTo>
                    <a:pt x="51" y="13"/>
                  </a:lnTo>
                  <a:lnTo>
                    <a:pt x="35" y="86"/>
                  </a:lnTo>
                  <a:lnTo>
                    <a:pt x="18" y="86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218" y="429"/>
              <a:ext cx="180" cy="190"/>
            </a:xfrm>
            <a:custGeom>
              <a:avLst/>
              <a:gdLst>
                <a:gd name="T0" fmla="*/ 12 w 180"/>
                <a:gd name="T1" fmla="*/ 145 h 190"/>
                <a:gd name="T2" fmla="*/ 12 w 180"/>
                <a:gd name="T3" fmla="*/ 45 h 190"/>
                <a:gd name="T4" fmla="*/ 107 w 180"/>
                <a:gd name="T5" fmla="*/ 14 h 190"/>
                <a:gd name="T6" fmla="*/ 165 w 180"/>
                <a:gd name="T7" fmla="*/ 95 h 190"/>
                <a:gd name="T8" fmla="*/ 107 w 180"/>
                <a:gd name="T9" fmla="*/ 176 h 190"/>
                <a:gd name="T10" fmla="*/ 12 w 180"/>
                <a:gd name="T11" fmla="*/ 145 h 190"/>
                <a:gd name="T12" fmla="*/ 112 w 180"/>
                <a:gd name="T13" fmla="*/ 0 h 190"/>
                <a:gd name="T14" fmla="*/ 0 w 180"/>
                <a:gd name="T15" fmla="*/ 37 h 190"/>
                <a:gd name="T16" fmla="*/ 0 w 180"/>
                <a:gd name="T17" fmla="*/ 154 h 190"/>
                <a:gd name="T18" fmla="*/ 112 w 180"/>
                <a:gd name="T19" fmla="*/ 190 h 190"/>
                <a:gd name="T20" fmla="*/ 180 w 180"/>
                <a:gd name="T21" fmla="*/ 95 h 190"/>
                <a:gd name="T22" fmla="*/ 112 w 180"/>
                <a:gd name="T2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0">
                  <a:moveTo>
                    <a:pt x="12" y="145"/>
                  </a:moveTo>
                  <a:lnTo>
                    <a:pt x="12" y="45"/>
                  </a:lnTo>
                  <a:lnTo>
                    <a:pt x="107" y="14"/>
                  </a:lnTo>
                  <a:lnTo>
                    <a:pt x="165" y="95"/>
                  </a:lnTo>
                  <a:lnTo>
                    <a:pt x="107" y="176"/>
                  </a:lnTo>
                  <a:lnTo>
                    <a:pt x="12" y="145"/>
                  </a:lnTo>
                  <a:close/>
                  <a:moveTo>
                    <a:pt x="112" y="0"/>
                  </a:moveTo>
                  <a:lnTo>
                    <a:pt x="0" y="37"/>
                  </a:lnTo>
                  <a:lnTo>
                    <a:pt x="0" y="154"/>
                  </a:lnTo>
                  <a:lnTo>
                    <a:pt x="112" y="190"/>
                  </a:lnTo>
                  <a:lnTo>
                    <a:pt x="180" y="95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02872" y="1546801"/>
            <a:ext cx="7286844" cy="3922713"/>
          </a:xfrm>
        </p:spPr>
        <p:txBody>
          <a:bodyPr lIns="360000" rIns="360000" anchor="ctr">
            <a:normAutofit/>
          </a:bodyPr>
          <a:lstStyle>
            <a:lvl1pPr marL="0" indent="0" algn="ctr">
              <a:lnSpc>
                <a:spcPct val="110000"/>
              </a:lnSpc>
              <a:buNone/>
              <a:defRPr sz="2300" spc="600" baseline="0">
                <a:solidFill>
                  <a:schemeClr val="bg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17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884561B-CF10-479F-B3FE-9ECDF847BC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612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7A2FB8D8-F349-4C4E-8D3F-F41B24BBD5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276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3D270B8B-0529-4EA3-B964-2C33214BC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231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560072" y="5299407"/>
            <a:ext cx="1827213" cy="922337"/>
            <a:chOff x="281" y="3508"/>
            <a:chExt cx="1151" cy="581"/>
          </a:xfrm>
          <a:solidFill>
            <a:schemeClr val="bg1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10" y="3531"/>
              <a:ext cx="116" cy="194"/>
            </a:xfrm>
            <a:custGeom>
              <a:avLst/>
              <a:gdLst>
                <a:gd name="T0" fmla="*/ 0 w 116"/>
                <a:gd name="T1" fmla="*/ 0 h 194"/>
                <a:gd name="T2" fmla="*/ 116 w 116"/>
                <a:gd name="T3" fmla="*/ 0 h 194"/>
                <a:gd name="T4" fmla="*/ 116 w 116"/>
                <a:gd name="T5" fmla="*/ 16 h 194"/>
                <a:gd name="T6" fmla="*/ 17 w 116"/>
                <a:gd name="T7" fmla="*/ 16 h 194"/>
                <a:gd name="T8" fmla="*/ 17 w 116"/>
                <a:gd name="T9" fmla="*/ 88 h 194"/>
                <a:gd name="T10" fmla="*/ 99 w 116"/>
                <a:gd name="T11" fmla="*/ 88 h 194"/>
                <a:gd name="T12" fmla="*/ 99 w 116"/>
                <a:gd name="T13" fmla="*/ 103 h 194"/>
                <a:gd name="T14" fmla="*/ 17 w 116"/>
                <a:gd name="T15" fmla="*/ 103 h 194"/>
                <a:gd name="T16" fmla="*/ 17 w 116"/>
                <a:gd name="T17" fmla="*/ 179 h 194"/>
                <a:gd name="T18" fmla="*/ 116 w 116"/>
                <a:gd name="T19" fmla="*/ 179 h 194"/>
                <a:gd name="T20" fmla="*/ 116 w 116"/>
                <a:gd name="T21" fmla="*/ 194 h 194"/>
                <a:gd name="T22" fmla="*/ 0 w 116"/>
                <a:gd name="T23" fmla="*/ 194 h 194"/>
                <a:gd name="T24" fmla="*/ 0 w 116"/>
                <a:gd name="T25" fmla="*/ 0 h 194"/>
                <a:gd name="T26" fmla="*/ 0 w 116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194">
                  <a:moveTo>
                    <a:pt x="0" y="0"/>
                  </a:moveTo>
                  <a:lnTo>
                    <a:pt x="116" y="0"/>
                  </a:lnTo>
                  <a:lnTo>
                    <a:pt x="116" y="16"/>
                  </a:lnTo>
                  <a:lnTo>
                    <a:pt x="17" y="16"/>
                  </a:lnTo>
                  <a:lnTo>
                    <a:pt x="17" y="88"/>
                  </a:lnTo>
                  <a:lnTo>
                    <a:pt x="99" y="88"/>
                  </a:lnTo>
                  <a:lnTo>
                    <a:pt x="99" y="103"/>
                  </a:lnTo>
                  <a:lnTo>
                    <a:pt x="17" y="103"/>
                  </a:lnTo>
                  <a:lnTo>
                    <a:pt x="17" y="179"/>
                  </a:lnTo>
                  <a:lnTo>
                    <a:pt x="116" y="179"/>
                  </a:lnTo>
                  <a:lnTo>
                    <a:pt x="116" y="194"/>
                  </a:lnTo>
                  <a:lnTo>
                    <a:pt x="0" y="1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62" y="3531"/>
              <a:ext cx="133" cy="197"/>
            </a:xfrm>
            <a:custGeom>
              <a:avLst/>
              <a:gdLst>
                <a:gd name="T0" fmla="*/ 120 w 244"/>
                <a:gd name="T1" fmla="*/ 332 h 360"/>
                <a:gd name="T2" fmla="*/ 212 w 244"/>
                <a:gd name="T3" fmla="*/ 251 h 360"/>
                <a:gd name="T4" fmla="*/ 212 w 244"/>
                <a:gd name="T5" fmla="*/ 0 h 360"/>
                <a:gd name="T6" fmla="*/ 244 w 244"/>
                <a:gd name="T7" fmla="*/ 0 h 360"/>
                <a:gd name="T8" fmla="*/ 244 w 244"/>
                <a:gd name="T9" fmla="*/ 251 h 360"/>
                <a:gd name="T10" fmla="*/ 120 w 244"/>
                <a:gd name="T11" fmla="*/ 360 h 360"/>
                <a:gd name="T12" fmla="*/ 0 w 244"/>
                <a:gd name="T13" fmla="*/ 251 h 360"/>
                <a:gd name="T14" fmla="*/ 0 w 244"/>
                <a:gd name="T15" fmla="*/ 0 h 360"/>
                <a:gd name="T16" fmla="*/ 31 w 244"/>
                <a:gd name="T17" fmla="*/ 0 h 360"/>
                <a:gd name="T18" fmla="*/ 31 w 244"/>
                <a:gd name="T19" fmla="*/ 251 h 360"/>
                <a:gd name="T20" fmla="*/ 120 w 244"/>
                <a:gd name="T21" fmla="*/ 33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4" h="360">
                  <a:moveTo>
                    <a:pt x="120" y="332"/>
                  </a:moveTo>
                  <a:cubicBezTo>
                    <a:pt x="179" y="332"/>
                    <a:pt x="212" y="310"/>
                    <a:pt x="212" y="25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44" y="330"/>
                    <a:pt x="199" y="360"/>
                    <a:pt x="120" y="360"/>
                  </a:cubicBezTo>
                  <a:cubicBezTo>
                    <a:pt x="45" y="360"/>
                    <a:pt x="0" y="330"/>
                    <a:pt x="0" y="2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31" y="310"/>
                    <a:pt x="65" y="332"/>
                    <a:pt x="120" y="332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935" y="3529"/>
              <a:ext cx="123" cy="199"/>
            </a:xfrm>
            <a:custGeom>
              <a:avLst/>
              <a:gdLst>
                <a:gd name="T0" fmla="*/ 225 w 225"/>
                <a:gd name="T1" fmla="*/ 355 h 365"/>
                <a:gd name="T2" fmla="*/ 129 w 225"/>
                <a:gd name="T3" fmla="*/ 365 h 365"/>
                <a:gd name="T4" fmla="*/ 0 w 225"/>
                <a:gd name="T5" fmla="*/ 184 h 365"/>
                <a:gd name="T6" fmla="*/ 129 w 225"/>
                <a:gd name="T7" fmla="*/ 0 h 365"/>
                <a:gd name="T8" fmla="*/ 225 w 225"/>
                <a:gd name="T9" fmla="*/ 10 h 365"/>
                <a:gd name="T10" fmla="*/ 223 w 225"/>
                <a:gd name="T11" fmla="*/ 38 h 365"/>
                <a:gd name="T12" fmla="*/ 131 w 225"/>
                <a:gd name="T13" fmla="*/ 28 h 365"/>
                <a:gd name="T14" fmla="*/ 32 w 225"/>
                <a:gd name="T15" fmla="*/ 184 h 365"/>
                <a:gd name="T16" fmla="*/ 132 w 225"/>
                <a:gd name="T17" fmla="*/ 337 h 365"/>
                <a:gd name="T18" fmla="*/ 223 w 225"/>
                <a:gd name="T19" fmla="*/ 327 h 365"/>
                <a:gd name="T20" fmla="*/ 225 w 225"/>
                <a:gd name="T21" fmla="*/ 3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365">
                  <a:moveTo>
                    <a:pt x="225" y="355"/>
                  </a:moveTo>
                  <a:cubicBezTo>
                    <a:pt x="200" y="360"/>
                    <a:pt x="162" y="365"/>
                    <a:pt x="129" y="365"/>
                  </a:cubicBezTo>
                  <a:cubicBezTo>
                    <a:pt x="23" y="365"/>
                    <a:pt x="0" y="299"/>
                    <a:pt x="0" y="184"/>
                  </a:cubicBezTo>
                  <a:cubicBezTo>
                    <a:pt x="0" y="67"/>
                    <a:pt x="21" y="0"/>
                    <a:pt x="129" y="0"/>
                  </a:cubicBezTo>
                  <a:cubicBezTo>
                    <a:pt x="164" y="0"/>
                    <a:pt x="202" y="6"/>
                    <a:pt x="225" y="10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01" y="34"/>
                    <a:pt x="160" y="28"/>
                    <a:pt x="131" y="28"/>
                  </a:cubicBezTo>
                  <a:cubicBezTo>
                    <a:pt x="45" y="28"/>
                    <a:pt x="32" y="83"/>
                    <a:pt x="32" y="184"/>
                  </a:cubicBezTo>
                  <a:cubicBezTo>
                    <a:pt x="32" y="284"/>
                    <a:pt x="46" y="337"/>
                    <a:pt x="132" y="337"/>
                  </a:cubicBezTo>
                  <a:cubicBezTo>
                    <a:pt x="161" y="337"/>
                    <a:pt x="198" y="332"/>
                    <a:pt x="223" y="327"/>
                  </a:cubicBezTo>
                  <a:lnTo>
                    <a:pt x="225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094" y="3531"/>
              <a:ext cx="106" cy="194"/>
            </a:xfrm>
            <a:custGeom>
              <a:avLst/>
              <a:gdLst>
                <a:gd name="T0" fmla="*/ 0 w 106"/>
                <a:gd name="T1" fmla="*/ 194 h 194"/>
                <a:gd name="T2" fmla="*/ 0 w 106"/>
                <a:gd name="T3" fmla="*/ 0 h 194"/>
                <a:gd name="T4" fmla="*/ 17 w 106"/>
                <a:gd name="T5" fmla="*/ 0 h 194"/>
                <a:gd name="T6" fmla="*/ 17 w 106"/>
                <a:gd name="T7" fmla="*/ 178 h 194"/>
                <a:gd name="T8" fmla="*/ 106 w 106"/>
                <a:gd name="T9" fmla="*/ 178 h 194"/>
                <a:gd name="T10" fmla="*/ 106 w 106"/>
                <a:gd name="T11" fmla="*/ 194 h 194"/>
                <a:gd name="T12" fmla="*/ 0 w 106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4">
                  <a:moveTo>
                    <a:pt x="0" y="194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78"/>
                  </a:lnTo>
                  <a:lnTo>
                    <a:pt x="106" y="178"/>
                  </a:lnTo>
                  <a:lnTo>
                    <a:pt x="106" y="194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228" y="3531"/>
              <a:ext cx="17" cy="19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293" y="3531"/>
              <a:ext cx="139" cy="194"/>
            </a:xfrm>
            <a:custGeom>
              <a:avLst/>
              <a:gdLst>
                <a:gd name="T0" fmla="*/ 129 w 255"/>
                <a:gd name="T1" fmla="*/ 28 h 355"/>
                <a:gd name="T2" fmla="*/ 31 w 255"/>
                <a:gd name="T3" fmla="*/ 28 h 355"/>
                <a:gd name="T4" fmla="*/ 31 w 255"/>
                <a:gd name="T5" fmla="*/ 327 h 355"/>
                <a:gd name="T6" fmla="*/ 129 w 255"/>
                <a:gd name="T7" fmla="*/ 327 h 355"/>
                <a:gd name="T8" fmla="*/ 223 w 255"/>
                <a:gd name="T9" fmla="*/ 173 h 355"/>
                <a:gd name="T10" fmla="*/ 129 w 255"/>
                <a:gd name="T11" fmla="*/ 28 h 355"/>
                <a:gd name="T12" fmla="*/ 0 w 255"/>
                <a:gd name="T13" fmla="*/ 355 h 355"/>
                <a:gd name="T14" fmla="*/ 0 w 255"/>
                <a:gd name="T15" fmla="*/ 0 h 355"/>
                <a:gd name="T16" fmla="*/ 129 w 255"/>
                <a:gd name="T17" fmla="*/ 0 h 355"/>
                <a:gd name="T18" fmla="*/ 255 w 255"/>
                <a:gd name="T19" fmla="*/ 173 h 355"/>
                <a:gd name="T20" fmla="*/ 129 w 255"/>
                <a:gd name="T21" fmla="*/ 355 h 355"/>
                <a:gd name="T22" fmla="*/ 0 w 255"/>
                <a:gd name="T23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355">
                  <a:moveTo>
                    <a:pt x="129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327"/>
                    <a:pt x="31" y="327"/>
                    <a:pt x="31" y="327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204" y="327"/>
                    <a:pt x="223" y="250"/>
                    <a:pt x="223" y="173"/>
                  </a:cubicBezTo>
                  <a:cubicBezTo>
                    <a:pt x="223" y="96"/>
                    <a:pt x="204" y="28"/>
                    <a:pt x="129" y="28"/>
                  </a:cubicBezTo>
                  <a:moveTo>
                    <a:pt x="0" y="3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227" y="0"/>
                    <a:pt x="255" y="76"/>
                    <a:pt x="255" y="173"/>
                  </a:cubicBezTo>
                  <a:cubicBezTo>
                    <a:pt x="255" y="270"/>
                    <a:pt x="228" y="355"/>
                    <a:pt x="129" y="355"/>
                  </a:cubicBezTo>
                  <a:cubicBezTo>
                    <a:pt x="0" y="355"/>
                    <a:pt x="0" y="355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10" y="3767"/>
              <a:ext cx="58" cy="108"/>
            </a:xfrm>
            <a:custGeom>
              <a:avLst/>
              <a:gdLst>
                <a:gd name="T0" fmla="*/ 0 w 58"/>
                <a:gd name="T1" fmla="*/ 108 h 108"/>
                <a:gd name="T2" fmla="*/ 0 w 58"/>
                <a:gd name="T3" fmla="*/ 0 h 108"/>
                <a:gd name="T4" fmla="*/ 12 w 58"/>
                <a:gd name="T5" fmla="*/ 0 h 108"/>
                <a:gd name="T6" fmla="*/ 12 w 58"/>
                <a:gd name="T7" fmla="*/ 97 h 108"/>
                <a:gd name="T8" fmla="*/ 58 w 58"/>
                <a:gd name="T9" fmla="*/ 97 h 108"/>
                <a:gd name="T10" fmla="*/ 58 w 58"/>
                <a:gd name="T11" fmla="*/ 108 h 108"/>
                <a:gd name="T12" fmla="*/ 0 w 58"/>
                <a:gd name="T1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8">
                  <a:moveTo>
                    <a:pt x="0" y="10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97"/>
                  </a:lnTo>
                  <a:lnTo>
                    <a:pt x="58" y="97"/>
                  </a:lnTo>
                  <a:lnTo>
                    <a:pt x="58" y="108"/>
                  </a:ln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674" y="3767"/>
              <a:ext cx="85" cy="108"/>
            </a:xfrm>
            <a:custGeom>
              <a:avLst/>
              <a:gdLst>
                <a:gd name="T0" fmla="*/ 23 w 85"/>
                <a:gd name="T1" fmla="*/ 69 h 108"/>
                <a:gd name="T2" fmla="*/ 63 w 85"/>
                <a:gd name="T3" fmla="*/ 69 h 108"/>
                <a:gd name="T4" fmla="*/ 47 w 85"/>
                <a:gd name="T5" fmla="*/ 10 h 108"/>
                <a:gd name="T6" fmla="*/ 39 w 85"/>
                <a:gd name="T7" fmla="*/ 10 h 108"/>
                <a:gd name="T8" fmla="*/ 23 w 85"/>
                <a:gd name="T9" fmla="*/ 69 h 108"/>
                <a:gd name="T10" fmla="*/ 30 w 85"/>
                <a:gd name="T11" fmla="*/ 0 h 108"/>
                <a:gd name="T12" fmla="*/ 56 w 85"/>
                <a:gd name="T13" fmla="*/ 0 h 108"/>
                <a:gd name="T14" fmla="*/ 85 w 85"/>
                <a:gd name="T15" fmla="*/ 108 h 108"/>
                <a:gd name="T16" fmla="*/ 73 w 85"/>
                <a:gd name="T17" fmla="*/ 108 h 108"/>
                <a:gd name="T18" fmla="*/ 66 w 85"/>
                <a:gd name="T19" fmla="*/ 80 h 108"/>
                <a:gd name="T20" fmla="*/ 20 w 85"/>
                <a:gd name="T21" fmla="*/ 80 h 108"/>
                <a:gd name="T22" fmla="*/ 12 w 85"/>
                <a:gd name="T23" fmla="*/ 108 h 108"/>
                <a:gd name="T24" fmla="*/ 0 w 85"/>
                <a:gd name="T25" fmla="*/ 108 h 108"/>
                <a:gd name="T26" fmla="*/ 30 w 85"/>
                <a:gd name="T2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8">
                  <a:moveTo>
                    <a:pt x="23" y="69"/>
                  </a:moveTo>
                  <a:lnTo>
                    <a:pt x="63" y="69"/>
                  </a:lnTo>
                  <a:lnTo>
                    <a:pt x="47" y="10"/>
                  </a:lnTo>
                  <a:lnTo>
                    <a:pt x="39" y="10"/>
                  </a:lnTo>
                  <a:lnTo>
                    <a:pt x="23" y="69"/>
                  </a:lnTo>
                  <a:close/>
                  <a:moveTo>
                    <a:pt x="30" y="0"/>
                  </a:moveTo>
                  <a:lnTo>
                    <a:pt x="56" y="0"/>
                  </a:lnTo>
                  <a:lnTo>
                    <a:pt x="85" y="108"/>
                  </a:lnTo>
                  <a:lnTo>
                    <a:pt x="73" y="108"/>
                  </a:lnTo>
                  <a:lnTo>
                    <a:pt x="66" y="80"/>
                  </a:lnTo>
                  <a:lnTo>
                    <a:pt x="20" y="80"/>
                  </a:lnTo>
                  <a:lnTo>
                    <a:pt x="12" y="108"/>
                  </a:lnTo>
                  <a:lnTo>
                    <a:pt x="0" y="108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64" y="3767"/>
              <a:ext cx="128" cy="108"/>
            </a:xfrm>
            <a:custGeom>
              <a:avLst/>
              <a:gdLst>
                <a:gd name="T0" fmla="*/ 12 w 128"/>
                <a:gd name="T1" fmla="*/ 0 h 108"/>
                <a:gd name="T2" fmla="*/ 31 w 128"/>
                <a:gd name="T3" fmla="*/ 97 h 108"/>
                <a:gd name="T4" fmla="*/ 35 w 128"/>
                <a:gd name="T5" fmla="*/ 97 h 108"/>
                <a:gd name="T6" fmla="*/ 57 w 128"/>
                <a:gd name="T7" fmla="*/ 1 h 108"/>
                <a:gd name="T8" fmla="*/ 71 w 128"/>
                <a:gd name="T9" fmla="*/ 1 h 108"/>
                <a:gd name="T10" fmla="*/ 93 w 128"/>
                <a:gd name="T11" fmla="*/ 97 h 108"/>
                <a:gd name="T12" fmla="*/ 97 w 128"/>
                <a:gd name="T13" fmla="*/ 97 h 108"/>
                <a:gd name="T14" fmla="*/ 116 w 128"/>
                <a:gd name="T15" fmla="*/ 0 h 108"/>
                <a:gd name="T16" fmla="*/ 128 w 128"/>
                <a:gd name="T17" fmla="*/ 0 h 108"/>
                <a:gd name="T18" fmla="*/ 106 w 128"/>
                <a:gd name="T19" fmla="*/ 108 h 108"/>
                <a:gd name="T20" fmla="*/ 84 w 128"/>
                <a:gd name="T21" fmla="*/ 108 h 108"/>
                <a:gd name="T22" fmla="*/ 64 w 128"/>
                <a:gd name="T23" fmla="*/ 16 h 108"/>
                <a:gd name="T24" fmla="*/ 44 w 128"/>
                <a:gd name="T25" fmla="*/ 108 h 108"/>
                <a:gd name="T26" fmla="*/ 22 w 128"/>
                <a:gd name="T27" fmla="*/ 108 h 108"/>
                <a:gd name="T28" fmla="*/ 0 w 128"/>
                <a:gd name="T29" fmla="*/ 0 h 108"/>
                <a:gd name="T30" fmla="*/ 12 w 128"/>
                <a:gd name="T3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08">
                  <a:moveTo>
                    <a:pt x="12" y="0"/>
                  </a:moveTo>
                  <a:lnTo>
                    <a:pt x="31" y="97"/>
                  </a:lnTo>
                  <a:lnTo>
                    <a:pt x="35" y="97"/>
                  </a:lnTo>
                  <a:lnTo>
                    <a:pt x="57" y="1"/>
                  </a:lnTo>
                  <a:lnTo>
                    <a:pt x="71" y="1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16" y="0"/>
                  </a:lnTo>
                  <a:lnTo>
                    <a:pt x="128" y="0"/>
                  </a:lnTo>
                  <a:lnTo>
                    <a:pt x="106" y="108"/>
                  </a:lnTo>
                  <a:lnTo>
                    <a:pt x="84" y="108"/>
                  </a:lnTo>
                  <a:lnTo>
                    <a:pt x="64" y="16"/>
                  </a:lnTo>
                  <a:lnTo>
                    <a:pt x="44" y="108"/>
                  </a:lnTo>
                  <a:lnTo>
                    <a:pt x="22" y="108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281" y="3508"/>
              <a:ext cx="225" cy="237"/>
            </a:xfrm>
            <a:custGeom>
              <a:avLst/>
              <a:gdLst>
                <a:gd name="T0" fmla="*/ 15 w 225"/>
                <a:gd name="T1" fmla="*/ 181 h 237"/>
                <a:gd name="T2" fmla="*/ 15 w 225"/>
                <a:gd name="T3" fmla="*/ 57 h 237"/>
                <a:gd name="T4" fmla="*/ 133 w 225"/>
                <a:gd name="T5" fmla="*/ 18 h 237"/>
                <a:gd name="T6" fmla="*/ 207 w 225"/>
                <a:gd name="T7" fmla="*/ 119 h 237"/>
                <a:gd name="T8" fmla="*/ 133 w 225"/>
                <a:gd name="T9" fmla="*/ 220 h 237"/>
                <a:gd name="T10" fmla="*/ 15 w 225"/>
                <a:gd name="T11" fmla="*/ 181 h 237"/>
                <a:gd name="T12" fmla="*/ 139 w 225"/>
                <a:gd name="T13" fmla="*/ 0 h 237"/>
                <a:gd name="T14" fmla="*/ 0 w 225"/>
                <a:gd name="T15" fmla="*/ 46 h 237"/>
                <a:gd name="T16" fmla="*/ 0 w 225"/>
                <a:gd name="T17" fmla="*/ 192 h 237"/>
                <a:gd name="T18" fmla="*/ 139 w 225"/>
                <a:gd name="T19" fmla="*/ 237 h 237"/>
                <a:gd name="T20" fmla="*/ 225 w 225"/>
                <a:gd name="T21" fmla="*/ 119 h 237"/>
                <a:gd name="T22" fmla="*/ 139 w 225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237">
                  <a:moveTo>
                    <a:pt x="15" y="181"/>
                  </a:moveTo>
                  <a:lnTo>
                    <a:pt x="15" y="57"/>
                  </a:lnTo>
                  <a:lnTo>
                    <a:pt x="133" y="18"/>
                  </a:lnTo>
                  <a:lnTo>
                    <a:pt x="207" y="119"/>
                  </a:lnTo>
                  <a:lnTo>
                    <a:pt x="133" y="220"/>
                  </a:lnTo>
                  <a:lnTo>
                    <a:pt x="15" y="181"/>
                  </a:lnTo>
                  <a:close/>
                  <a:moveTo>
                    <a:pt x="139" y="0"/>
                  </a:moveTo>
                  <a:lnTo>
                    <a:pt x="0" y="46"/>
                  </a:lnTo>
                  <a:lnTo>
                    <a:pt x="0" y="192"/>
                  </a:lnTo>
                  <a:lnTo>
                    <a:pt x="139" y="237"/>
                  </a:lnTo>
                  <a:lnTo>
                    <a:pt x="225" y="119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11" y="4022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0 w 36"/>
                <a:gd name="T3" fmla="*/ 0 h 51"/>
                <a:gd name="T4" fmla="*/ 36 w 36"/>
                <a:gd name="T5" fmla="*/ 0 h 51"/>
                <a:gd name="T6" fmla="*/ 36 w 36"/>
                <a:gd name="T7" fmla="*/ 5 h 51"/>
                <a:gd name="T8" fmla="*/ 21 w 36"/>
                <a:gd name="T9" fmla="*/ 5 h 51"/>
                <a:gd name="T10" fmla="*/ 21 w 36"/>
                <a:gd name="T11" fmla="*/ 51 h 51"/>
                <a:gd name="T12" fmla="*/ 15 w 36"/>
                <a:gd name="T13" fmla="*/ 51 h 51"/>
                <a:gd name="T14" fmla="*/ 15 w 36"/>
                <a:gd name="T15" fmla="*/ 5 h 51"/>
                <a:gd name="T16" fmla="*/ 0 w 36"/>
                <a:gd name="T1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21" y="5"/>
                  </a:lnTo>
                  <a:lnTo>
                    <a:pt x="21" y="51"/>
                  </a:lnTo>
                  <a:lnTo>
                    <a:pt x="15" y="51"/>
                  </a:lnTo>
                  <a:lnTo>
                    <a:pt x="15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54" y="4020"/>
              <a:ext cx="29" cy="53"/>
            </a:xfrm>
            <a:custGeom>
              <a:avLst/>
              <a:gdLst>
                <a:gd name="T0" fmla="*/ 10 w 54"/>
                <a:gd name="T1" fmla="*/ 97 h 97"/>
                <a:gd name="T2" fmla="*/ 0 w 54"/>
                <a:gd name="T3" fmla="*/ 97 h 97"/>
                <a:gd name="T4" fmla="*/ 0 w 54"/>
                <a:gd name="T5" fmla="*/ 0 h 97"/>
                <a:gd name="T6" fmla="*/ 10 w 54"/>
                <a:gd name="T7" fmla="*/ 0 h 97"/>
                <a:gd name="T8" fmla="*/ 10 w 54"/>
                <a:gd name="T9" fmla="*/ 33 h 97"/>
                <a:gd name="T10" fmla="*/ 31 w 54"/>
                <a:gd name="T11" fmla="*/ 28 h 97"/>
                <a:gd name="T12" fmla="*/ 49 w 54"/>
                <a:gd name="T13" fmla="*/ 36 h 97"/>
                <a:gd name="T14" fmla="*/ 54 w 54"/>
                <a:gd name="T15" fmla="*/ 61 h 97"/>
                <a:gd name="T16" fmla="*/ 54 w 54"/>
                <a:gd name="T17" fmla="*/ 97 h 97"/>
                <a:gd name="T18" fmla="*/ 43 w 54"/>
                <a:gd name="T19" fmla="*/ 97 h 97"/>
                <a:gd name="T20" fmla="*/ 43 w 54"/>
                <a:gd name="T21" fmla="*/ 62 h 97"/>
                <a:gd name="T22" fmla="*/ 41 w 54"/>
                <a:gd name="T23" fmla="*/ 42 h 97"/>
                <a:gd name="T24" fmla="*/ 29 w 54"/>
                <a:gd name="T25" fmla="*/ 37 h 97"/>
                <a:gd name="T26" fmla="*/ 13 w 54"/>
                <a:gd name="T27" fmla="*/ 40 h 97"/>
                <a:gd name="T28" fmla="*/ 10 w 54"/>
                <a:gd name="T29" fmla="*/ 41 h 97"/>
                <a:gd name="T30" fmla="*/ 10 w 54"/>
                <a:gd name="T3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97">
                  <a:moveTo>
                    <a:pt x="1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7" y="30"/>
                    <a:pt x="24" y="28"/>
                    <a:pt x="31" y="28"/>
                  </a:cubicBezTo>
                  <a:cubicBezTo>
                    <a:pt x="40" y="28"/>
                    <a:pt x="46" y="31"/>
                    <a:pt x="49" y="36"/>
                  </a:cubicBezTo>
                  <a:cubicBezTo>
                    <a:pt x="52" y="40"/>
                    <a:pt x="54" y="49"/>
                    <a:pt x="54" y="61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2"/>
                    <a:pt x="42" y="46"/>
                    <a:pt x="41" y="42"/>
                  </a:cubicBezTo>
                  <a:cubicBezTo>
                    <a:pt x="39" y="39"/>
                    <a:pt x="35" y="37"/>
                    <a:pt x="29" y="37"/>
                  </a:cubicBezTo>
                  <a:cubicBezTo>
                    <a:pt x="23" y="37"/>
                    <a:pt x="18" y="38"/>
                    <a:pt x="13" y="40"/>
                  </a:cubicBezTo>
                  <a:cubicBezTo>
                    <a:pt x="10" y="41"/>
                    <a:pt x="10" y="41"/>
                    <a:pt x="10" y="41"/>
                  </a:cubicBezTo>
                  <a:lnTo>
                    <a:pt x="1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91" y="4035"/>
              <a:ext cx="31" cy="39"/>
            </a:xfrm>
            <a:custGeom>
              <a:avLst/>
              <a:gdLst>
                <a:gd name="T0" fmla="*/ 46 w 56"/>
                <a:gd name="T1" fmla="*/ 31 h 70"/>
                <a:gd name="T2" fmla="*/ 42 w 56"/>
                <a:gd name="T3" fmla="*/ 14 h 70"/>
                <a:gd name="T4" fmla="*/ 29 w 56"/>
                <a:gd name="T5" fmla="*/ 9 h 70"/>
                <a:gd name="T6" fmla="*/ 15 w 56"/>
                <a:gd name="T7" fmla="*/ 14 h 70"/>
                <a:gd name="T8" fmla="*/ 10 w 56"/>
                <a:gd name="T9" fmla="*/ 31 h 70"/>
                <a:gd name="T10" fmla="*/ 46 w 56"/>
                <a:gd name="T11" fmla="*/ 31 h 70"/>
                <a:gd name="T12" fmla="*/ 49 w 56"/>
                <a:gd name="T13" fmla="*/ 61 h 70"/>
                <a:gd name="T14" fmla="*/ 53 w 56"/>
                <a:gd name="T15" fmla="*/ 60 h 70"/>
                <a:gd name="T16" fmla="*/ 53 w 56"/>
                <a:gd name="T17" fmla="*/ 68 h 70"/>
                <a:gd name="T18" fmla="*/ 27 w 56"/>
                <a:gd name="T19" fmla="*/ 70 h 70"/>
                <a:gd name="T20" fmla="*/ 6 w 56"/>
                <a:gd name="T21" fmla="*/ 62 h 70"/>
                <a:gd name="T22" fmla="*/ 0 w 56"/>
                <a:gd name="T23" fmla="*/ 36 h 70"/>
                <a:gd name="T24" fmla="*/ 29 w 56"/>
                <a:gd name="T25" fmla="*/ 0 h 70"/>
                <a:gd name="T26" fmla="*/ 49 w 56"/>
                <a:gd name="T27" fmla="*/ 8 h 70"/>
                <a:gd name="T28" fmla="*/ 56 w 56"/>
                <a:gd name="T29" fmla="*/ 32 h 70"/>
                <a:gd name="T30" fmla="*/ 55 w 56"/>
                <a:gd name="T31" fmla="*/ 40 h 70"/>
                <a:gd name="T32" fmla="*/ 11 w 56"/>
                <a:gd name="T33" fmla="*/ 40 h 70"/>
                <a:gd name="T34" fmla="*/ 15 w 56"/>
                <a:gd name="T35" fmla="*/ 56 h 70"/>
                <a:gd name="T36" fmla="*/ 29 w 56"/>
                <a:gd name="T37" fmla="*/ 61 h 70"/>
                <a:gd name="T38" fmla="*/ 49 w 56"/>
                <a:gd name="T3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70">
                  <a:moveTo>
                    <a:pt x="46" y="31"/>
                  </a:moveTo>
                  <a:cubicBezTo>
                    <a:pt x="46" y="23"/>
                    <a:pt x="44" y="17"/>
                    <a:pt x="42" y="14"/>
                  </a:cubicBezTo>
                  <a:cubicBezTo>
                    <a:pt x="39" y="10"/>
                    <a:pt x="35" y="9"/>
                    <a:pt x="29" y="9"/>
                  </a:cubicBezTo>
                  <a:cubicBezTo>
                    <a:pt x="23" y="9"/>
                    <a:pt x="18" y="11"/>
                    <a:pt x="15" y="14"/>
                  </a:cubicBezTo>
                  <a:cubicBezTo>
                    <a:pt x="12" y="18"/>
                    <a:pt x="11" y="23"/>
                    <a:pt x="10" y="31"/>
                  </a:cubicBezTo>
                  <a:lnTo>
                    <a:pt x="46" y="31"/>
                  </a:lnTo>
                  <a:close/>
                  <a:moveTo>
                    <a:pt x="49" y="61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3" y="70"/>
                    <a:pt x="34" y="70"/>
                    <a:pt x="27" y="70"/>
                  </a:cubicBezTo>
                  <a:cubicBezTo>
                    <a:pt x="17" y="70"/>
                    <a:pt x="10" y="68"/>
                    <a:pt x="6" y="62"/>
                  </a:cubicBezTo>
                  <a:cubicBezTo>
                    <a:pt x="2" y="56"/>
                    <a:pt x="0" y="48"/>
                    <a:pt x="0" y="36"/>
                  </a:cubicBezTo>
                  <a:cubicBezTo>
                    <a:pt x="0" y="12"/>
                    <a:pt x="10" y="0"/>
                    <a:pt x="29" y="0"/>
                  </a:cubicBezTo>
                  <a:cubicBezTo>
                    <a:pt x="38" y="0"/>
                    <a:pt x="44" y="3"/>
                    <a:pt x="49" y="8"/>
                  </a:cubicBezTo>
                  <a:cubicBezTo>
                    <a:pt x="53" y="13"/>
                    <a:pt x="56" y="21"/>
                    <a:pt x="56" y="3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2" y="52"/>
                    <a:pt x="15" y="56"/>
                  </a:cubicBezTo>
                  <a:cubicBezTo>
                    <a:pt x="17" y="60"/>
                    <a:pt x="22" y="61"/>
                    <a:pt x="29" y="61"/>
                  </a:cubicBezTo>
                  <a:cubicBezTo>
                    <a:pt x="35" y="61"/>
                    <a:pt x="42" y="61"/>
                    <a:pt x="49" y="61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45" y="4021"/>
              <a:ext cx="33" cy="53"/>
            </a:xfrm>
            <a:custGeom>
              <a:avLst/>
              <a:gdLst>
                <a:gd name="T0" fmla="*/ 60 w 60"/>
                <a:gd name="T1" fmla="*/ 94 h 96"/>
                <a:gd name="T2" fmla="*/ 35 w 60"/>
                <a:gd name="T3" fmla="*/ 96 h 96"/>
                <a:gd name="T4" fmla="*/ 17 w 60"/>
                <a:gd name="T5" fmla="*/ 93 h 96"/>
                <a:gd name="T6" fmla="*/ 7 w 60"/>
                <a:gd name="T7" fmla="*/ 84 h 96"/>
                <a:gd name="T8" fmla="*/ 2 w 60"/>
                <a:gd name="T9" fmla="*/ 69 h 96"/>
                <a:gd name="T10" fmla="*/ 0 w 60"/>
                <a:gd name="T11" fmla="*/ 48 h 96"/>
                <a:gd name="T12" fmla="*/ 2 w 60"/>
                <a:gd name="T13" fmla="*/ 28 h 96"/>
                <a:gd name="T14" fmla="*/ 7 w 60"/>
                <a:gd name="T15" fmla="*/ 13 h 96"/>
                <a:gd name="T16" fmla="*/ 17 w 60"/>
                <a:gd name="T17" fmla="*/ 3 h 96"/>
                <a:gd name="T18" fmla="*/ 35 w 60"/>
                <a:gd name="T19" fmla="*/ 0 h 96"/>
                <a:gd name="T20" fmla="*/ 60 w 60"/>
                <a:gd name="T21" fmla="*/ 3 h 96"/>
                <a:gd name="T22" fmla="*/ 60 w 60"/>
                <a:gd name="T23" fmla="*/ 12 h 96"/>
                <a:gd name="T24" fmla="*/ 36 w 60"/>
                <a:gd name="T25" fmla="*/ 10 h 96"/>
                <a:gd name="T26" fmla="*/ 16 w 60"/>
                <a:gd name="T27" fmla="*/ 18 h 96"/>
                <a:gd name="T28" fmla="*/ 11 w 60"/>
                <a:gd name="T29" fmla="*/ 49 h 96"/>
                <a:gd name="T30" fmla="*/ 12 w 60"/>
                <a:gd name="T31" fmla="*/ 66 h 96"/>
                <a:gd name="T32" fmla="*/ 15 w 60"/>
                <a:gd name="T33" fmla="*/ 77 h 96"/>
                <a:gd name="T34" fmla="*/ 23 w 60"/>
                <a:gd name="T35" fmla="*/ 85 h 96"/>
                <a:gd name="T36" fmla="*/ 37 w 60"/>
                <a:gd name="T37" fmla="*/ 87 h 96"/>
                <a:gd name="T38" fmla="*/ 60 w 60"/>
                <a:gd name="T39" fmla="*/ 85 h 96"/>
                <a:gd name="T40" fmla="*/ 60 w 60"/>
                <a:gd name="T41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96">
                  <a:moveTo>
                    <a:pt x="60" y="94"/>
                  </a:moveTo>
                  <a:cubicBezTo>
                    <a:pt x="51" y="95"/>
                    <a:pt x="43" y="96"/>
                    <a:pt x="35" y="96"/>
                  </a:cubicBezTo>
                  <a:cubicBezTo>
                    <a:pt x="28" y="96"/>
                    <a:pt x="22" y="95"/>
                    <a:pt x="17" y="93"/>
                  </a:cubicBezTo>
                  <a:cubicBezTo>
                    <a:pt x="13" y="91"/>
                    <a:pt x="9" y="88"/>
                    <a:pt x="7" y="84"/>
                  </a:cubicBezTo>
                  <a:cubicBezTo>
                    <a:pt x="4" y="80"/>
                    <a:pt x="3" y="75"/>
                    <a:pt x="2" y="69"/>
                  </a:cubicBezTo>
                  <a:cubicBezTo>
                    <a:pt x="1" y="64"/>
                    <a:pt x="0" y="57"/>
                    <a:pt x="0" y="48"/>
                  </a:cubicBezTo>
                  <a:cubicBezTo>
                    <a:pt x="0" y="40"/>
                    <a:pt x="1" y="33"/>
                    <a:pt x="2" y="28"/>
                  </a:cubicBezTo>
                  <a:cubicBezTo>
                    <a:pt x="3" y="22"/>
                    <a:pt x="4" y="17"/>
                    <a:pt x="7" y="13"/>
                  </a:cubicBezTo>
                  <a:cubicBezTo>
                    <a:pt x="9" y="8"/>
                    <a:pt x="13" y="5"/>
                    <a:pt x="17" y="3"/>
                  </a:cubicBezTo>
                  <a:cubicBezTo>
                    <a:pt x="22" y="1"/>
                    <a:pt x="28" y="0"/>
                    <a:pt x="35" y="0"/>
                  </a:cubicBezTo>
                  <a:cubicBezTo>
                    <a:pt x="42" y="0"/>
                    <a:pt x="51" y="1"/>
                    <a:pt x="60" y="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1" y="10"/>
                    <a:pt x="43" y="10"/>
                    <a:pt x="36" y="10"/>
                  </a:cubicBezTo>
                  <a:cubicBezTo>
                    <a:pt x="26" y="10"/>
                    <a:pt x="19" y="13"/>
                    <a:pt x="16" y="18"/>
                  </a:cubicBezTo>
                  <a:cubicBezTo>
                    <a:pt x="13" y="24"/>
                    <a:pt x="11" y="34"/>
                    <a:pt x="11" y="49"/>
                  </a:cubicBezTo>
                  <a:cubicBezTo>
                    <a:pt x="11" y="56"/>
                    <a:pt x="11" y="61"/>
                    <a:pt x="12" y="66"/>
                  </a:cubicBezTo>
                  <a:cubicBezTo>
                    <a:pt x="13" y="70"/>
                    <a:pt x="14" y="74"/>
                    <a:pt x="15" y="77"/>
                  </a:cubicBezTo>
                  <a:cubicBezTo>
                    <a:pt x="17" y="81"/>
                    <a:pt x="20" y="83"/>
                    <a:pt x="23" y="85"/>
                  </a:cubicBezTo>
                  <a:cubicBezTo>
                    <a:pt x="26" y="86"/>
                    <a:pt x="31" y="87"/>
                    <a:pt x="37" y="87"/>
                  </a:cubicBezTo>
                  <a:cubicBezTo>
                    <a:pt x="44" y="87"/>
                    <a:pt x="51" y="86"/>
                    <a:pt x="60" y="85"/>
                  </a:cubicBezTo>
                  <a:lnTo>
                    <a:pt x="60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784" y="4035"/>
              <a:ext cx="32" cy="39"/>
            </a:xfrm>
            <a:custGeom>
              <a:avLst/>
              <a:gdLst>
                <a:gd name="T0" fmla="*/ 11 w 58"/>
                <a:gd name="T1" fmla="*/ 35 h 70"/>
                <a:gd name="T2" fmla="*/ 14 w 58"/>
                <a:gd name="T3" fmla="*/ 56 h 70"/>
                <a:gd name="T4" fmla="*/ 29 w 58"/>
                <a:gd name="T5" fmla="*/ 62 h 70"/>
                <a:gd name="T6" fmla="*/ 44 w 58"/>
                <a:gd name="T7" fmla="*/ 56 h 70"/>
                <a:gd name="T8" fmla="*/ 48 w 58"/>
                <a:gd name="T9" fmla="*/ 35 h 70"/>
                <a:gd name="T10" fmla="*/ 44 w 58"/>
                <a:gd name="T11" fmla="*/ 15 h 70"/>
                <a:gd name="T12" fmla="*/ 29 w 58"/>
                <a:gd name="T13" fmla="*/ 9 h 70"/>
                <a:gd name="T14" fmla="*/ 15 w 58"/>
                <a:gd name="T15" fmla="*/ 15 h 70"/>
                <a:gd name="T16" fmla="*/ 11 w 58"/>
                <a:gd name="T17" fmla="*/ 35 h 70"/>
                <a:gd name="T18" fmla="*/ 0 w 58"/>
                <a:gd name="T19" fmla="*/ 35 h 70"/>
                <a:gd name="T20" fmla="*/ 7 w 58"/>
                <a:gd name="T21" fmla="*/ 8 h 70"/>
                <a:gd name="T22" fmla="*/ 29 w 58"/>
                <a:gd name="T23" fmla="*/ 0 h 70"/>
                <a:gd name="T24" fmla="*/ 51 w 58"/>
                <a:gd name="T25" fmla="*/ 8 h 70"/>
                <a:gd name="T26" fmla="*/ 58 w 58"/>
                <a:gd name="T27" fmla="*/ 35 h 70"/>
                <a:gd name="T28" fmla="*/ 52 w 58"/>
                <a:gd name="T29" fmla="*/ 62 h 70"/>
                <a:gd name="T30" fmla="*/ 29 w 58"/>
                <a:gd name="T31" fmla="*/ 70 h 70"/>
                <a:gd name="T32" fmla="*/ 6 w 58"/>
                <a:gd name="T33" fmla="*/ 62 h 70"/>
                <a:gd name="T34" fmla="*/ 0 w 58"/>
                <a:gd name="T3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70">
                  <a:moveTo>
                    <a:pt x="11" y="35"/>
                  </a:moveTo>
                  <a:cubicBezTo>
                    <a:pt x="11" y="45"/>
                    <a:pt x="12" y="52"/>
                    <a:pt x="14" y="56"/>
                  </a:cubicBezTo>
                  <a:cubicBezTo>
                    <a:pt x="17" y="60"/>
                    <a:pt x="22" y="62"/>
                    <a:pt x="29" y="62"/>
                  </a:cubicBezTo>
                  <a:cubicBezTo>
                    <a:pt x="37" y="62"/>
                    <a:pt x="42" y="60"/>
                    <a:pt x="44" y="56"/>
                  </a:cubicBezTo>
                  <a:cubicBezTo>
                    <a:pt x="46" y="52"/>
                    <a:pt x="48" y="45"/>
                    <a:pt x="48" y="35"/>
                  </a:cubicBezTo>
                  <a:cubicBezTo>
                    <a:pt x="48" y="25"/>
                    <a:pt x="46" y="18"/>
                    <a:pt x="44" y="15"/>
                  </a:cubicBezTo>
                  <a:cubicBezTo>
                    <a:pt x="41" y="11"/>
                    <a:pt x="36" y="9"/>
                    <a:pt x="29" y="9"/>
                  </a:cubicBezTo>
                  <a:cubicBezTo>
                    <a:pt x="22" y="9"/>
                    <a:pt x="17" y="11"/>
                    <a:pt x="15" y="15"/>
                  </a:cubicBezTo>
                  <a:cubicBezTo>
                    <a:pt x="12" y="18"/>
                    <a:pt x="11" y="25"/>
                    <a:pt x="11" y="35"/>
                  </a:cubicBezTo>
                  <a:moveTo>
                    <a:pt x="0" y="35"/>
                  </a:moveTo>
                  <a:cubicBezTo>
                    <a:pt x="0" y="23"/>
                    <a:pt x="2" y="14"/>
                    <a:pt x="7" y="8"/>
                  </a:cubicBezTo>
                  <a:cubicBezTo>
                    <a:pt x="11" y="3"/>
                    <a:pt x="19" y="0"/>
                    <a:pt x="29" y="0"/>
                  </a:cubicBezTo>
                  <a:cubicBezTo>
                    <a:pt x="40" y="0"/>
                    <a:pt x="47" y="3"/>
                    <a:pt x="51" y="8"/>
                  </a:cubicBezTo>
                  <a:cubicBezTo>
                    <a:pt x="56" y="14"/>
                    <a:pt x="58" y="23"/>
                    <a:pt x="58" y="35"/>
                  </a:cubicBezTo>
                  <a:cubicBezTo>
                    <a:pt x="58" y="48"/>
                    <a:pt x="56" y="56"/>
                    <a:pt x="52" y="62"/>
                  </a:cubicBezTo>
                  <a:cubicBezTo>
                    <a:pt x="48" y="68"/>
                    <a:pt x="40" y="70"/>
                    <a:pt x="29" y="70"/>
                  </a:cubicBezTo>
                  <a:cubicBezTo>
                    <a:pt x="18" y="70"/>
                    <a:pt x="11" y="68"/>
                    <a:pt x="6" y="62"/>
                  </a:cubicBezTo>
                  <a:cubicBezTo>
                    <a:pt x="2" y="56"/>
                    <a:pt x="0" y="48"/>
                    <a:pt x="0" y="35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824" y="4035"/>
              <a:ext cx="51" cy="38"/>
            </a:xfrm>
            <a:custGeom>
              <a:avLst/>
              <a:gdLst>
                <a:gd name="T0" fmla="*/ 11 w 94"/>
                <a:gd name="T1" fmla="*/ 69 h 69"/>
                <a:gd name="T2" fmla="*/ 0 w 94"/>
                <a:gd name="T3" fmla="*/ 69 h 69"/>
                <a:gd name="T4" fmla="*/ 0 w 94"/>
                <a:gd name="T5" fmla="*/ 2 h 69"/>
                <a:gd name="T6" fmla="*/ 10 w 94"/>
                <a:gd name="T7" fmla="*/ 2 h 69"/>
                <a:gd name="T8" fmla="*/ 10 w 94"/>
                <a:gd name="T9" fmla="*/ 6 h 69"/>
                <a:gd name="T10" fmla="*/ 30 w 94"/>
                <a:gd name="T11" fmla="*/ 0 h 69"/>
                <a:gd name="T12" fmla="*/ 48 w 94"/>
                <a:gd name="T13" fmla="*/ 7 h 69"/>
                <a:gd name="T14" fmla="*/ 59 w 94"/>
                <a:gd name="T15" fmla="*/ 2 h 69"/>
                <a:gd name="T16" fmla="*/ 72 w 94"/>
                <a:gd name="T17" fmla="*/ 0 h 69"/>
                <a:gd name="T18" fmla="*/ 90 w 94"/>
                <a:gd name="T19" fmla="*/ 7 h 69"/>
                <a:gd name="T20" fmla="*/ 94 w 94"/>
                <a:gd name="T21" fmla="*/ 33 h 69"/>
                <a:gd name="T22" fmla="*/ 94 w 94"/>
                <a:gd name="T23" fmla="*/ 69 h 69"/>
                <a:gd name="T24" fmla="*/ 84 w 94"/>
                <a:gd name="T25" fmla="*/ 69 h 69"/>
                <a:gd name="T26" fmla="*/ 84 w 94"/>
                <a:gd name="T27" fmla="*/ 34 h 69"/>
                <a:gd name="T28" fmla="*/ 82 w 94"/>
                <a:gd name="T29" fmla="*/ 14 h 69"/>
                <a:gd name="T30" fmla="*/ 70 w 94"/>
                <a:gd name="T31" fmla="*/ 9 h 69"/>
                <a:gd name="T32" fmla="*/ 61 w 94"/>
                <a:gd name="T33" fmla="*/ 11 h 69"/>
                <a:gd name="T34" fmla="*/ 54 w 94"/>
                <a:gd name="T35" fmla="*/ 13 h 69"/>
                <a:gd name="T36" fmla="*/ 51 w 94"/>
                <a:gd name="T37" fmla="*/ 14 h 69"/>
                <a:gd name="T38" fmla="*/ 53 w 94"/>
                <a:gd name="T39" fmla="*/ 34 h 69"/>
                <a:gd name="T40" fmla="*/ 53 w 94"/>
                <a:gd name="T41" fmla="*/ 69 h 69"/>
                <a:gd name="T42" fmla="*/ 43 w 94"/>
                <a:gd name="T43" fmla="*/ 69 h 69"/>
                <a:gd name="T44" fmla="*/ 43 w 94"/>
                <a:gd name="T45" fmla="*/ 34 h 69"/>
                <a:gd name="T46" fmla="*/ 40 w 94"/>
                <a:gd name="T47" fmla="*/ 14 h 69"/>
                <a:gd name="T48" fmla="*/ 29 w 94"/>
                <a:gd name="T49" fmla="*/ 9 h 69"/>
                <a:gd name="T50" fmla="*/ 20 w 94"/>
                <a:gd name="T51" fmla="*/ 11 h 69"/>
                <a:gd name="T52" fmla="*/ 13 w 94"/>
                <a:gd name="T53" fmla="*/ 13 h 69"/>
                <a:gd name="T54" fmla="*/ 11 w 94"/>
                <a:gd name="T55" fmla="*/ 14 h 69"/>
                <a:gd name="T56" fmla="*/ 11 w 94"/>
                <a:gd name="T5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69">
                  <a:moveTo>
                    <a:pt x="11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0" y="0"/>
                  </a:cubicBezTo>
                  <a:cubicBezTo>
                    <a:pt x="38" y="0"/>
                    <a:pt x="44" y="3"/>
                    <a:pt x="48" y="7"/>
                  </a:cubicBezTo>
                  <a:cubicBezTo>
                    <a:pt x="51" y="5"/>
                    <a:pt x="54" y="4"/>
                    <a:pt x="59" y="2"/>
                  </a:cubicBezTo>
                  <a:cubicBezTo>
                    <a:pt x="64" y="1"/>
                    <a:pt x="68" y="0"/>
                    <a:pt x="72" y="0"/>
                  </a:cubicBezTo>
                  <a:cubicBezTo>
                    <a:pt x="81" y="0"/>
                    <a:pt x="87" y="3"/>
                    <a:pt x="90" y="7"/>
                  </a:cubicBezTo>
                  <a:cubicBezTo>
                    <a:pt x="93" y="12"/>
                    <a:pt x="94" y="21"/>
                    <a:pt x="94" y="33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24"/>
                    <a:pt x="83" y="18"/>
                    <a:pt x="82" y="14"/>
                  </a:cubicBezTo>
                  <a:cubicBezTo>
                    <a:pt x="80" y="11"/>
                    <a:pt x="76" y="9"/>
                    <a:pt x="70" y="9"/>
                  </a:cubicBezTo>
                  <a:cubicBezTo>
                    <a:pt x="67" y="9"/>
                    <a:pt x="64" y="10"/>
                    <a:pt x="61" y="11"/>
                  </a:cubicBezTo>
                  <a:cubicBezTo>
                    <a:pt x="58" y="11"/>
                    <a:pt x="55" y="12"/>
                    <a:pt x="54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7"/>
                    <a:pt x="53" y="24"/>
                    <a:pt x="53" y="34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5"/>
                    <a:pt x="42" y="18"/>
                    <a:pt x="40" y="14"/>
                  </a:cubicBezTo>
                  <a:cubicBezTo>
                    <a:pt x="38" y="11"/>
                    <a:pt x="35" y="9"/>
                    <a:pt x="29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4" y="12"/>
                    <a:pt x="13" y="13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11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886" y="4035"/>
              <a:ext cx="30" cy="54"/>
            </a:xfrm>
            <a:custGeom>
              <a:avLst/>
              <a:gdLst>
                <a:gd name="T0" fmla="*/ 29 w 55"/>
                <a:gd name="T1" fmla="*/ 9 h 99"/>
                <a:gd name="T2" fmla="*/ 20 w 55"/>
                <a:gd name="T3" fmla="*/ 11 h 99"/>
                <a:gd name="T4" fmla="*/ 13 w 55"/>
                <a:gd name="T5" fmla="*/ 13 h 99"/>
                <a:gd name="T6" fmla="*/ 10 w 55"/>
                <a:gd name="T7" fmla="*/ 15 h 99"/>
                <a:gd name="T8" fmla="*/ 10 w 55"/>
                <a:gd name="T9" fmla="*/ 60 h 99"/>
                <a:gd name="T10" fmla="*/ 25 w 55"/>
                <a:gd name="T11" fmla="*/ 62 h 99"/>
                <a:gd name="T12" fmla="*/ 40 w 55"/>
                <a:gd name="T13" fmla="*/ 55 h 99"/>
                <a:gd name="T14" fmla="*/ 45 w 55"/>
                <a:gd name="T15" fmla="*/ 35 h 99"/>
                <a:gd name="T16" fmla="*/ 41 w 55"/>
                <a:gd name="T17" fmla="*/ 15 h 99"/>
                <a:gd name="T18" fmla="*/ 29 w 55"/>
                <a:gd name="T19" fmla="*/ 9 h 99"/>
                <a:gd name="T20" fmla="*/ 0 w 55"/>
                <a:gd name="T21" fmla="*/ 99 h 99"/>
                <a:gd name="T22" fmla="*/ 0 w 55"/>
                <a:gd name="T23" fmla="*/ 2 h 99"/>
                <a:gd name="T24" fmla="*/ 10 w 55"/>
                <a:gd name="T25" fmla="*/ 2 h 99"/>
                <a:gd name="T26" fmla="*/ 10 w 55"/>
                <a:gd name="T27" fmla="*/ 6 h 99"/>
                <a:gd name="T28" fmla="*/ 30 w 55"/>
                <a:gd name="T29" fmla="*/ 0 h 99"/>
                <a:gd name="T30" fmla="*/ 49 w 55"/>
                <a:gd name="T31" fmla="*/ 8 h 99"/>
                <a:gd name="T32" fmla="*/ 55 w 55"/>
                <a:gd name="T33" fmla="*/ 35 h 99"/>
                <a:gd name="T34" fmla="*/ 48 w 55"/>
                <a:gd name="T35" fmla="*/ 62 h 99"/>
                <a:gd name="T36" fmla="*/ 25 w 55"/>
                <a:gd name="T37" fmla="*/ 70 h 99"/>
                <a:gd name="T38" fmla="*/ 10 w 55"/>
                <a:gd name="T39" fmla="*/ 69 h 99"/>
                <a:gd name="T40" fmla="*/ 10 w 55"/>
                <a:gd name="T41" fmla="*/ 99 h 99"/>
                <a:gd name="T42" fmla="*/ 0 w 55"/>
                <a:gd name="T4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99">
                  <a:moveTo>
                    <a:pt x="29" y="9"/>
                  </a:moveTo>
                  <a:cubicBezTo>
                    <a:pt x="26" y="9"/>
                    <a:pt x="23" y="10"/>
                    <a:pt x="20" y="11"/>
                  </a:cubicBezTo>
                  <a:cubicBezTo>
                    <a:pt x="17" y="12"/>
                    <a:pt x="15" y="12"/>
                    <a:pt x="13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7" y="61"/>
                    <a:pt x="22" y="62"/>
                    <a:pt x="25" y="62"/>
                  </a:cubicBezTo>
                  <a:cubicBezTo>
                    <a:pt x="32" y="62"/>
                    <a:pt x="37" y="60"/>
                    <a:pt x="40" y="55"/>
                  </a:cubicBezTo>
                  <a:cubicBezTo>
                    <a:pt x="43" y="51"/>
                    <a:pt x="45" y="45"/>
                    <a:pt x="45" y="35"/>
                  </a:cubicBezTo>
                  <a:cubicBezTo>
                    <a:pt x="45" y="26"/>
                    <a:pt x="43" y="19"/>
                    <a:pt x="41" y="15"/>
                  </a:cubicBezTo>
                  <a:cubicBezTo>
                    <a:pt x="38" y="11"/>
                    <a:pt x="34" y="9"/>
                    <a:pt x="29" y="9"/>
                  </a:cubicBezTo>
                  <a:moveTo>
                    <a:pt x="0" y="9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0" y="0"/>
                  </a:cubicBezTo>
                  <a:cubicBezTo>
                    <a:pt x="39" y="0"/>
                    <a:pt x="45" y="3"/>
                    <a:pt x="49" y="8"/>
                  </a:cubicBezTo>
                  <a:cubicBezTo>
                    <a:pt x="53" y="14"/>
                    <a:pt x="55" y="23"/>
                    <a:pt x="55" y="35"/>
                  </a:cubicBezTo>
                  <a:cubicBezTo>
                    <a:pt x="55" y="48"/>
                    <a:pt x="53" y="57"/>
                    <a:pt x="48" y="62"/>
                  </a:cubicBezTo>
                  <a:cubicBezTo>
                    <a:pt x="43" y="68"/>
                    <a:pt x="36" y="70"/>
                    <a:pt x="25" y="70"/>
                  </a:cubicBezTo>
                  <a:cubicBezTo>
                    <a:pt x="20" y="70"/>
                    <a:pt x="15" y="70"/>
                    <a:pt x="10" y="69"/>
                  </a:cubicBezTo>
                  <a:cubicBezTo>
                    <a:pt x="10" y="99"/>
                    <a:pt x="10" y="99"/>
                    <a:pt x="10" y="99"/>
                  </a:cubicBez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923" y="4035"/>
              <a:ext cx="30" cy="39"/>
            </a:xfrm>
            <a:custGeom>
              <a:avLst/>
              <a:gdLst>
                <a:gd name="T0" fmla="*/ 46 w 56"/>
                <a:gd name="T1" fmla="*/ 31 h 70"/>
                <a:gd name="T2" fmla="*/ 42 w 56"/>
                <a:gd name="T3" fmla="*/ 14 h 70"/>
                <a:gd name="T4" fmla="*/ 29 w 56"/>
                <a:gd name="T5" fmla="*/ 9 h 70"/>
                <a:gd name="T6" fmla="*/ 15 w 56"/>
                <a:gd name="T7" fmla="*/ 14 h 70"/>
                <a:gd name="T8" fmla="*/ 10 w 56"/>
                <a:gd name="T9" fmla="*/ 31 h 70"/>
                <a:gd name="T10" fmla="*/ 46 w 56"/>
                <a:gd name="T11" fmla="*/ 31 h 70"/>
                <a:gd name="T12" fmla="*/ 49 w 56"/>
                <a:gd name="T13" fmla="*/ 61 h 70"/>
                <a:gd name="T14" fmla="*/ 53 w 56"/>
                <a:gd name="T15" fmla="*/ 60 h 70"/>
                <a:gd name="T16" fmla="*/ 53 w 56"/>
                <a:gd name="T17" fmla="*/ 68 h 70"/>
                <a:gd name="T18" fmla="*/ 27 w 56"/>
                <a:gd name="T19" fmla="*/ 70 h 70"/>
                <a:gd name="T20" fmla="*/ 6 w 56"/>
                <a:gd name="T21" fmla="*/ 62 h 70"/>
                <a:gd name="T22" fmla="*/ 0 w 56"/>
                <a:gd name="T23" fmla="*/ 36 h 70"/>
                <a:gd name="T24" fmla="*/ 29 w 56"/>
                <a:gd name="T25" fmla="*/ 0 h 70"/>
                <a:gd name="T26" fmla="*/ 49 w 56"/>
                <a:gd name="T27" fmla="*/ 8 h 70"/>
                <a:gd name="T28" fmla="*/ 56 w 56"/>
                <a:gd name="T29" fmla="*/ 32 h 70"/>
                <a:gd name="T30" fmla="*/ 55 w 56"/>
                <a:gd name="T31" fmla="*/ 40 h 70"/>
                <a:gd name="T32" fmla="*/ 11 w 56"/>
                <a:gd name="T33" fmla="*/ 40 h 70"/>
                <a:gd name="T34" fmla="*/ 15 w 56"/>
                <a:gd name="T35" fmla="*/ 56 h 70"/>
                <a:gd name="T36" fmla="*/ 29 w 56"/>
                <a:gd name="T37" fmla="*/ 61 h 70"/>
                <a:gd name="T38" fmla="*/ 49 w 56"/>
                <a:gd name="T3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70">
                  <a:moveTo>
                    <a:pt x="46" y="31"/>
                  </a:moveTo>
                  <a:cubicBezTo>
                    <a:pt x="46" y="23"/>
                    <a:pt x="44" y="17"/>
                    <a:pt x="42" y="14"/>
                  </a:cubicBezTo>
                  <a:cubicBezTo>
                    <a:pt x="39" y="10"/>
                    <a:pt x="35" y="9"/>
                    <a:pt x="29" y="9"/>
                  </a:cubicBezTo>
                  <a:cubicBezTo>
                    <a:pt x="23" y="9"/>
                    <a:pt x="18" y="11"/>
                    <a:pt x="15" y="14"/>
                  </a:cubicBezTo>
                  <a:cubicBezTo>
                    <a:pt x="12" y="18"/>
                    <a:pt x="11" y="23"/>
                    <a:pt x="10" y="31"/>
                  </a:cubicBezTo>
                  <a:lnTo>
                    <a:pt x="46" y="31"/>
                  </a:lnTo>
                  <a:close/>
                  <a:moveTo>
                    <a:pt x="49" y="61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3" y="70"/>
                    <a:pt x="34" y="70"/>
                    <a:pt x="27" y="70"/>
                  </a:cubicBezTo>
                  <a:cubicBezTo>
                    <a:pt x="17" y="70"/>
                    <a:pt x="10" y="68"/>
                    <a:pt x="6" y="62"/>
                  </a:cubicBezTo>
                  <a:cubicBezTo>
                    <a:pt x="2" y="56"/>
                    <a:pt x="0" y="48"/>
                    <a:pt x="0" y="36"/>
                  </a:cubicBezTo>
                  <a:cubicBezTo>
                    <a:pt x="0" y="12"/>
                    <a:pt x="10" y="0"/>
                    <a:pt x="29" y="0"/>
                  </a:cubicBezTo>
                  <a:cubicBezTo>
                    <a:pt x="38" y="0"/>
                    <a:pt x="44" y="3"/>
                    <a:pt x="49" y="8"/>
                  </a:cubicBezTo>
                  <a:cubicBezTo>
                    <a:pt x="53" y="13"/>
                    <a:pt x="56" y="21"/>
                    <a:pt x="56" y="3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2" y="52"/>
                    <a:pt x="15" y="56"/>
                  </a:cubicBezTo>
                  <a:cubicBezTo>
                    <a:pt x="17" y="60"/>
                    <a:pt x="22" y="61"/>
                    <a:pt x="29" y="61"/>
                  </a:cubicBezTo>
                  <a:cubicBezTo>
                    <a:pt x="35" y="61"/>
                    <a:pt x="42" y="61"/>
                    <a:pt x="49" y="61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958" y="4025"/>
              <a:ext cx="23" cy="49"/>
            </a:xfrm>
            <a:custGeom>
              <a:avLst/>
              <a:gdLst>
                <a:gd name="T0" fmla="*/ 41 w 42"/>
                <a:gd name="T1" fmla="*/ 29 h 90"/>
                <a:gd name="T2" fmla="*/ 20 w 42"/>
                <a:gd name="T3" fmla="*/ 29 h 90"/>
                <a:gd name="T4" fmla="*/ 20 w 42"/>
                <a:gd name="T5" fmla="*/ 62 h 90"/>
                <a:gd name="T6" fmla="*/ 21 w 42"/>
                <a:gd name="T7" fmla="*/ 77 h 90"/>
                <a:gd name="T8" fmla="*/ 29 w 42"/>
                <a:gd name="T9" fmla="*/ 80 h 90"/>
                <a:gd name="T10" fmla="*/ 41 w 42"/>
                <a:gd name="T11" fmla="*/ 80 h 90"/>
                <a:gd name="T12" fmla="*/ 42 w 42"/>
                <a:gd name="T13" fmla="*/ 88 h 90"/>
                <a:gd name="T14" fmla="*/ 28 w 42"/>
                <a:gd name="T15" fmla="*/ 90 h 90"/>
                <a:gd name="T16" fmla="*/ 14 w 42"/>
                <a:gd name="T17" fmla="*/ 84 h 90"/>
                <a:gd name="T18" fmla="*/ 10 w 42"/>
                <a:gd name="T19" fmla="*/ 65 h 90"/>
                <a:gd name="T20" fmla="*/ 10 w 42"/>
                <a:gd name="T21" fmla="*/ 29 h 90"/>
                <a:gd name="T22" fmla="*/ 0 w 42"/>
                <a:gd name="T23" fmla="*/ 29 h 90"/>
                <a:gd name="T24" fmla="*/ 0 w 42"/>
                <a:gd name="T25" fmla="*/ 21 h 90"/>
                <a:gd name="T26" fmla="*/ 10 w 42"/>
                <a:gd name="T27" fmla="*/ 21 h 90"/>
                <a:gd name="T28" fmla="*/ 10 w 42"/>
                <a:gd name="T29" fmla="*/ 0 h 90"/>
                <a:gd name="T30" fmla="*/ 20 w 42"/>
                <a:gd name="T31" fmla="*/ 0 h 90"/>
                <a:gd name="T32" fmla="*/ 20 w 42"/>
                <a:gd name="T33" fmla="*/ 21 h 90"/>
                <a:gd name="T34" fmla="*/ 41 w 42"/>
                <a:gd name="T35" fmla="*/ 21 h 90"/>
                <a:gd name="T36" fmla="*/ 41 w 42"/>
                <a:gd name="T37" fmla="*/ 2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90">
                  <a:moveTo>
                    <a:pt x="41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9"/>
                    <a:pt x="20" y="74"/>
                    <a:pt x="21" y="77"/>
                  </a:cubicBezTo>
                  <a:cubicBezTo>
                    <a:pt x="22" y="79"/>
                    <a:pt x="25" y="80"/>
                    <a:pt x="29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9"/>
                    <a:pt x="31" y="90"/>
                    <a:pt x="28" y="90"/>
                  </a:cubicBezTo>
                  <a:cubicBezTo>
                    <a:pt x="21" y="90"/>
                    <a:pt x="16" y="88"/>
                    <a:pt x="14" y="84"/>
                  </a:cubicBezTo>
                  <a:cubicBezTo>
                    <a:pt x="11" y="81"/>
                    <a:pt x="10" y="74"/>
                    <a:pt x="10" y="6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987" y="4022"/>
              <a:ext cx="6" cy="51"/>
            </a:xfrm>
            <a:custGeom>
              <a:avLst/>
              <a:gdLst>
                <a:gd name="T0" fmla="*/ 0 w 6"/>
                <a:gd name="T1" fmla="*/ 51 h 51"/>
                <a:gd name="T2" fmla="*/ 6 w 6"/>
                <a:gd name="T3" fmla="*/ 51 h 51"/>
                <a:gd name="T4" fmla="*/ 6 w 6"/>
                <a:gd name="T5" fmla="*/ 15 h 51"/>
                <a:gd name="T6" fmla="*/ 0 w 6"/>
                <a:gd name="T7" fmla="*/ 15 h 51"/>
                <a:gd name="T8" fmla="*/ 0 w 6"/>
                <a:gd name="T9" fmla="*/ 51 h 51"/>
                <a:gd name="T10" fmla="*/ 0 w 6"/>
                <a:gd name="T11" fmla="*/ 6 h 51"/>
                <a:gd name="T12" fmla="*/ 6 w 6"/>
                <a:gd name="T13" fmla="*/ 6 h 51"/>
                <a:gd name="T14" fmla="*/ 6 w 6"/>
                <a:gd name="T15" fmla="*/ 0 h 51"/>
                <a:gd name="T16" fmla="*/ 0 w 6"/>
                <a:gd name="T17" fmla="*/ 0 h 51"/>
                <a:gd name="T18" fmla="*/ 0 w 6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1">
                  <a:moveTo>
                    <a:pt x="0" y="51"/>
                  </a:moveTo>
                  <a:lnTo>
                    <a:pt x="6" y="51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00" y="4025"/>
              <a:ext cx="23" cy="49"/>
            </a:xfrm>
            <a:custGeom>
              <a:avLst/>
              <a:gdLst>
                <a:gd name="T0" fmla="*/ 41 w 42"/>
                <a:gd name="T1" fmla="*/ 29 h 90"/>
                <a:gd name="T2" fmla="*/ 19 w 42"/>
                <a:gd name="T3" fmla="*/ 29 h 90"/>
                <a:gd name="T4" fmla="*/ 19 w 42"/>
                <a:gd name="T5" fmla="*/ 62 h 90"/>
                <a:gd name="T6" fmla="*/ 21 w 42"/>
                <a:gd name="T7" fmla="*/ 77 h 90"/>
                <a:gd name="T8" fmla="*/ 29 w 42"/>
                <a:gd name="T9" fmla="*/ 80 h 90"/>
                <a:gd name="T10" fmla="*/ 41 w 42"/>
                <a:gd name="T11" fmla="*/ 80 h 90"/>
                <a:gd name="T12" fmla="*/ 42 w 42"/>
                <a:gd name="T13" fmla="*/ 88 h 90"/>
                <a:gd name="T14" fmla="*/ 28 w 42"/>
                <a:gd name="T15" fmla="*/ 90 h 90"/>
                <a:gd name="T16" fmla="*/ 14 w 42"/>
                <a:gd name="T17" fmla="*/ 84 h 90"/>
                <a:gd name="T18" fmla="*/ 9 w 42"/>
                <a:gd name="T19" fmla="*/ 65 h 90"/>
                <a:gd name="T20" fmla="*/ 9 w 42"/>
                <a:gd name="T21" fmla="*/ 29 h 90"/>
                <a:gd name="T22" fmla="*/ 0 w 42"/>
                <a:gd name="T23" fmla="*/ 29 h 90"/>
                <a:gd name="T24" fmla="*/ 0 w 42"/>
                <a:gd name="T25" fmla="*/ 21 h 90"/>
                <a:gd name="T26" fmla="*/ 9 w 42"/>
                <a:gd name="T27" fmla="*/ 21 h 90"/>
                <a:gd name="T28" fmla="*/ 9 w 42"/>
                <a:gd name="T29" fmla="*/ 0 h 90"/>
                <a:gd name="T30" fmla="*/ 19 w 42"/>
                <a:gd name="T31" fmla="*/ 0 h 90"/>
                <a:gd name="T32" fmla="*/ 19 w 42"/>
                <a:gd name="T33" fmla="*/ 21 h 90"/>
                <a:gd name="T34" fmla="*/ 41 w 42"/>
                <a:gd name="T35" fmla="*/ 21 h 90"/>
                <a:gd name="T36" fmla="*/ 41 w 42"/>
                <a:gd name="T37" fmla="*/ 2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90">
                  <a:moveTo>
                    <a:pt x="41" y="29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9"/>
                    <a:pt x="20" y="74"/>
                    <a:pt x="21" y="77"/>
                  </a:cubicBezTo>
                  <a:cubicBezTo>
                    <a:pt x="22" y="79"/>
                    <a:pt x="25" y="80"/>
                    <a:pt x="29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9"/>
                    <a:pt x="31" y="90"/>
                    <a:pt x="28" y="90"/>
                  </a:cubicBezTo>
                  <a:cubicBezTo>
                    <a:pt x="21" y="90"/>
                    <a:pt x="16" y="88"/>
                    <a:pt x="14" y="84"/>
                  </a:cubicBezTo>
                  <a:cubicBezTo>
                    <a:pt x="11" y="81"/>
                    <a:pt x="9" y="74"/>
                    <a:pt x="9" y="6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1029" y="4022"/>
              <a:ext cx="6" cy="51"/>
            </a:xfrm>
            <a:custGeom>
              <a:avLst/>
              <a:gdLst>
                <a:gd name="T0" fmla="*/ 0 w 6"/>
                <a:gd name="T1" fmla="*/ 51 h 51"/>
                <a:gd name="T2" fmla="*/ 6 w 6"/>
                <a:gd name="T3" fmla="*/ 51 h 51"/>
                <a:gd name="T4" fmla="*/ 6 w 6"/>
                <a:gd name="T5" fmla="*/ 15 h 51"/>
                <a:gd name="T6" fmla="*/ 0 w 6"/>
                <a:gd name="T7" fmla="*/ 15 h 51"/>
                <a:gd name="T8" fmla="*/ 0 w 6"/>
                <a:gd name="T9" fmla="*/ 51 h 51"/>
                <a:gd name="T10" fmla="*/ 0 w 6"/>
                <a:gd name="T11" fmla="*/ 6 h 51"/>
                <a:gd name="T12" fmla="*/ 6 w 6"/>
                <a:gd name="T13" fmla="*/ 6 h 51"/>
                <a:gd name="T14" fmla="*/ 6 w 6"/>
                <a:gd name="T15" fmla="*/ 0 h 51"/>
                <a:gd name="T16" fmla="*/ 0 w 6"/>
                <a:gd name="T17" fmla="*/ 0 h 51"/>
                <a:gd name="T18" fmla="*/ 0 w 6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1">
                  <a:moveTo>
                    <a:pt x="0" y="51"/>
                  </a:moveTo>
                  <a:lnTo>
                    <a:pt x="6" y="51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1044" y="4035"/>
              <a:ext cx="31" cy="39"/>
            </a:xfrm>
            <a:custGeom>
              <a:avLst/>
              <a:gdLst>
                <a:gd name="T0" fmla="*/ 10 w 58"/>
                <a:gd name="T1" fmla="*/ 35 h 70"/>
                <a:gd name="T2" fmla="*/ 14 w 58"/>
                <a:gd name="T3" fmla="*/ 56 h 70"/>
                <a:gd name="T4" fmla="*/ 29 w 58"/>
                <a:gd name="T5" fmla="*/ 62 h 70"/>
                <a:gd name="T6" fmla="*/ 44 w 58"/>
                <a:gd name="T7" fmla="*/ 56 h 70"/>
                <a:gd name="T8" fmla="*/ 47 w 58"/>
                <a:gd name="T9" fmla="*/ 35 h 70"/>
                <a:gd name="T10" fmla="*/ 43 w 58"/>
                <a:gd name="T11" fmla="*/ 15 h 70"/>
                <a:gd name="T12" fmla="*/ 29 w 58"/>
                <a:gd name="T13" fmla="*/ 9 h 70"/>
                <a:gd name="T14" fmla="*/ 14 w 58"/>
                <a:gd name="T15" fmla="*/ 15 h 70"/>
                <a:gd name="T16" fmla="*/ 10 w 58"/>
                <a:gd name="T17" fmla="*/ 35 h 70"/>
                <a:gd name="T18" fmla="*/ 0 w 58"/>
                <a:gd name="T19" fmla="*/ 35 h 70"/>
                <a:gd name="T20" fmla="*/ 7 w 58"/>
                <a:gd name="T21" fmla="*/ 8 h 70"/>
                <a:gd name="T22" fmla="*/ 29 w 58"/>
                <a:gd name="T23" fmla="*/ 0 h 70"/>
                <a:gd name="T24" fmla="*/ 51 w 58"/>
                <a:gd name="T25" fmla="*/ 8 h 70"/>
                <a:gd name="T26" fmla="*/ 58 w 58"/>
                <a:gd name="T27" fmla="*/ 35 h 70"/>
                <a:gd name="T28" fmla="*/ 51 w 58"/>
                <a:gd name="T29" fmla="*/ 62 h 70"/>
                <a:gd name="T30" fmla="*/ 29 w 58"/>
                <a:gd name="T31" fmla="*/ 70 h 70"/>
                <a:gd name="T32" fmla="*/ 6 w 58"/>
                <a:gd name="T33" fmla="*/ 62 h 70"/>
                <a:gd name="T34" fmla="*/ 0 w 58"/>
                <a:gd name="T3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70">
                  <a:moveTo>
                    <a:pt x="10" y="35"/>
                  </a:moveTo>
                  <a:cubicBezTo>
                    <a:pt x="10" y="45"/>
                    <a:pt x="11" y="52"/>
                    <a:pt x="14" y="56"/>
                  </a:cubicBezTo>
                  <a:cubicBezTo>
                    <a:pt x="16" y="60"/>
                    <a:pt x="21" y="62"/>
                    <a:pt x="29" y="62"/>
                  </a:cubicBezTo>
                  <a:cubicBezTo>
                    <a:pt x="36" y="62"/>
                    <a:pt x="41" y="60"/>
                    <a:pt x="44" y="56"/>
                  </a:cubicBezTo>
                  <a:cubicBezTo>
                    <a:pt x="46" y="52"/>
                    <a:pt x="47" y="45"/>
                    <a:pt x="47" y="35"/>
                  </a:cubicBezTo>
                  <a:cubicBezTo>
                    <a:pt x="47" y="25"/>
                    <a:pt x="46" y="18"/>
                    <a:pt x="43" y="15"/>
                  </a:cubicBezTo>
                  <a:cubicBezTo>
                    <a:pt x="41" y="11"/>
                    <a:pt x="36" y="9"/>
                    <a:pt x="29" y="9"/>
                  </a:cubicBezTo>
                  <a:cubicBezTo>
                    <a:pt x="22" y="9"/>
                    <a:pt x="17" y="11"/>
                    <a:pt x="14" y="15"/>
                  </a:cubicBezTo>
                  <a:cubicBezTo>
                    <a:pt x="12" y="18"/>
                    <a:pt x="10" y="25"/>
                    <a:pt x="10" y="35"/>
                  </a:cubicBezTo>
                  <a:moveTo>
                    <a:pt x="0" y="35"/>
                  </a:moveTo>
                  <a:cubicBezTo>
                    <a:pt x="0" y="23"/>
                    <a:pt x="2" y="14"/>
                    <a:pt x="7" y="8"/>
                  </a:cubicBezTo>
                  <a:cubicBezTo>
                    <a:pt x="11" y="3"/>
                    <a:pt x="18" y="0"/>
                    <a:pt x="29" y="0"/>
                  </a:cubicBezTo>
                  <a:cubicBezTo>
                    <a:pt x="39" y="0"/>
                    <a:pt x="47" y="3"/>
                    <a:pt x="51" y="8"/>
                  </a:cubicBezTo>
                  <a:cubicBezTo>
                    <a:pt x="55" y="14"/>
                    <a:pt x="58" y="23"/>
                    <a:pt x="58" y="35"/>
                  </a:cubicBezTo>
                  <a:cubicBezTo>
                    <a:pt x="58" y="48"/>
                    <a:pt x="56" y="56"/>
                    <a:pt x="51" y="62"/>
                  </a:cubicBezTo>
                  <a:cubicBezTo>
                    <a:pt x="47" y="68"/>
                    <a:pt x="40" y="70"/>
                    <a:pt x="29" y="70"/>
                  </a:cubicBezTo>
                  <a:cubicBezTo>
                    <a:pt x="18" y="70"/>
                    <a:pt x="10" y="68"/>
                    <a:pt x="6" y="62"/>
                  </a:cubicBezTo>
                  <a:cubicBezTo>
                    <a:pt x="2" y="56"/>
                    <a:pt x="0" y="48"/>
                    <a:pt x="0" y="35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084" y="4035"/>
              <a:ext cx="30" cy="38"/>
            </a:xfrm>
            <a:custGeom>
              <a:avLst/>
              <a:gdLst>
                <a:gd name="T0" fmla="*/ 10 w 54"/>
                <a:gd name="T1" fmla="*/ 69 h 69"/>
                <a:gd name="T2" fmla="*/ 0 w 54"/>
                <a:gd name="T3" fmla="*/ 69 h 69"/>
                <a:gd name="T4" fmla="*/ 0 w 54"/>
                <a:gd name="T5" fmla="*/ 2 h 69"/>
                <a:gd name="T6" fmla="*/ 10 w 54"/>
                <a:gd name="T7" fmla="*/ 2 h 69"/>
                <a:gd name="T8" fmla="*/ 10 w 54"/>
                <a:gd name="T9" fmla="*/ 6 h 69"/>
                <a:gd name="T10" fmla="*/ 31 w 54"/>
                <a:gd name="T11" fmla="*/ 0 h 69"/>
                <a:gd name="T12" fmla="*/ 49 w 54"/>
                <a:gd name="T13" fmla="*/ 8 h 69"/>
                <a:gd name="T14" fmla="*/ 54 w 54"/>
                <a:gd name="T15" fmla="*/ 33 h 69"/>
                <a:gd name="T16" fmla="*/ 54 w 54"/>
                <a:gd name="T17" fmla="*/ 69 h 69"/>
                <a:gd name="T18" fmla="*/ 44 w 54"/>
                <a:gd name="T19" fmla="*/ 69 h 69"/>
                <a:gd name="T20" fmla="*/ 44 w 54"/>
                <a:gd name="T21" fmla="*/ 34 h 69"/>
                <a:gd name="T22" fmla="*/ 41 w 54"/>
                <a:gd name="T23" fmla="*/ 14 h 69"/>
                <a:gd name="T24" fmla="*/ 29 w 54"/>
                <a:gd name="T25" fmla="*/ 9 h 69"/>
                <a:gd name="T26" fmla="*/ 20 w 54"/>
                <a:gd name="T27" fmla="*/ 11 h 69"/>
                <a:gd name="T28" fmla="*/ 13 w 54"/>
                <a:gd name="T29" fmla="*/ 13 h 69"/>
                <a:gd name="T30" fmla="*/ 10 w 54"/>
                <a:gd name="T31" fmla="*/ 14 h 69"/>
                <a:gd name="T32" fmla="*/ 10 w 54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1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1" y="0"/>
                  </a:cubicBezTo>
                  <a:cubicBezTo>
                    <a:pt x="40" y="0"/>
                    <a:pt x="46" y="3"/>
                    <a:pt x="49" y="8"/>
                  </a:cubicBezTo>
                  <a:cubicBezTo>
                    <a:pt x="52" y="12"/>
                    <a:pt x="54" y="21"/>
                    <a:pt x="54" y="33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4"/>
                    <a:pt x="43" y="18"/>
                    <a:pt x="41" y="14"/>
                  </a:cubicBezTo>
                  <a:cubicBezTo>
                    <a:pt x="39" y="11"/>
                    <a:pt x="35" y="9"/>
                    <a:pt x="29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5" y="12"/>
                    <a:pt x="13" y="13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1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141" y="4022"/>
              <a:ext cx="28" cy="51"/>
            </a:xfrm>
            <a:custGeom>
              <a:avLst/>
              <a:gdLst>
                <a:gd name="T0" fmla="*/ 28 w 28"/>
                <a:gd name="T1" fmla="*/ 51 h 51"/>
                <a:gd name="T2" fmla="*/ 0 w 28"/>
                <a:gd name="T3" fmla="*/ 51 h 51"/>
                <a:gd name="T4" fmla="*/ 0 w 28"/>
                <a:gd name="T5" fmla="*/ 0 h 51"/>
                <a:gd name="T6" fmla="*/ 5 w 28"/>
                <a:gd name="T7" fmla="*/ 0 h 51"/>
                <a:gd name="T8" fmla="*/ 5 w 28"/>
                <a:gd name="T9" fmla="*/ 46 h 51"/>
                <a:gd name="T10" fmla="*/ 28 w 28"/>
                <a:gd name="T11" fmla="*/ 46 h 51"/>
                <a:gd name="T12" fmla="*/ 28 w 28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1">
                  <a:moveTo>
                    <a:pt x="28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46"/>
                  </a:lnTo>
                  <a:lnTo>
                    <a:pt x="28" y="46"/>
                  </a:lnTo>
                  <a:lnTo>
                    <a:pt x="28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1173" y="4035"/>
              <a:ext cx="32" cy="39"/>
            </a:xfrm>
            <a:custGeom>
              <a:avLst/>
              <a:gdLst>
                <a:gd name="T0" fmla="*/ 10 w 59"/>
                <a:gd name="T1" fmla="*/ 49 h 70"/>
                <a:gd name="T2" fmla="*/ 20 w 59"/>
                <a:gd name="T3" fmla="*/ 62 h 70"/>
                <a:gd name="T4" fmla="*/ 38 w 59"/>
                <a:gd name="T5" fmla="*/ 59 h 70"/>
                <a:gd name="T6" fmla="*/ 41 w 59"/>
                <a:gd name="T7" fmla="*/ 58 h 70"/>
                <a:gd name="T8" fmla="*/ 41 w 59"/>
                <a:gd name="T9" fmla="*/ 35 h 70"/>
                <a:gd name="T10" fmla="*/ 21 w 59"/>
                <a:gd name="T11" fmla="*/ 37 h 70"/>
                <a:gd name="T12" fmla="*/ 13 w 59"/>
                <a:gd name="T13" fmla="*/ 41 h 70"/>
                <a:gd name="T14" fmla="*/ 10 w 59"/>
                <a:gd name="T15" fmla="*/ 49 h 70"/>
                <a:gd name="T16" fmla="*/ 52 w 59"/>
                <a:gd name="T17" fmla="*/ 22 h 70"/>
                <a:gd name="T18" fmla="*/ 52 w 59"/>
                <a:gd name="T19" fmla="*/ 57 h 70"/>
                <a:gd name="T20" fmla="*/ 59 w 59"/>
                <a:gd name="T21" fmla="*/ 62 h 70"/>
                <a:gd name="T22" fmla="*/ 59 w 59"/>
                <a:gd name="T23" fmla="*/ 70 h 70"/>
                <a:gd name="T24" fmla="*/ 43 w 59"/>
                <a:gd name="T25" fmla="*/ 65 h 70"/>
                <a:gd name="T26" fmla="*/ 19 w 59"/>
                <a:gd name="T27" fmla="*/ 70 h 70"/>
                <a:gd name="T28" fmla="*/ 4 w 59"/>
                <a:gd name="T29" fmla="*/ 65 h 70"/>
                <a:gd name="T30" fmla="*/ 0 w 59"/>
                <a:gd name="T31" fmla="*/ 50 h 70"/>
                <a:gd name="T32" fmla="*/ 5 w 59"/>
                <a:gd name="T33" fmla="*/ 36 h 70"/>
                <a:gd name="T34" fmla="*/ 20 w 59"/>
                <a:gd name="T35" fmla="*/ 30 h 70"/>
                <a:gd name="T36" fmla="*/ 41 w 59"/>
                <a:gd name="T37" fmla="*/ 28 h 70"/>
                <a:gd name="T38" fmla="*/ 41 w 59"/>
                <a:gd name="T39" fmla="*/ 22 h 70"/>
                <a:gd name="T40" fmla="*/ 38 w 59"/>
                <a:gd name="T41" fmla="*/ 12 h 70"/>
                <a:gd name="T42" fmla="*/ 30 w 59"/>
                <a:gd name="T43" fmla="*/ 9 h 70"/>
                <a:gd name="T44" fmla="*/ 8 w 59"/>
                <a:gd name="T45" fmla="*/ 10 h 70"/>
                <a:gd name="T46" fmla="*/ 4 w 59"/>
                <a:gd name="T47" fmla="*/ 11 h 70"/>
                <a:gd name="T48" fmla="*/ 3 w 59"/>
                <a:gd name="T49" fmla="*/ 3 h 70"/>
                <a:gd name="T50" fmla="*/ 30 w 59"/>
                <a:gd name="T51" fmla="*/ 0 h 70"/>
                <a:gd name="T52" fmla="*/ 46 w 59"/>
                <a:gd name="T53" fmla="*/ 5 h 70"/>
                <a:gd name="T54" fmla="*/ 52 w 59"/>
                <a:gd name="T55" fmla="*/ 2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70">
                  <a:moveTo>
                    <a:pt x="10" y="49"/>
                  </a:moveTo>
                  <a:cubicBezTo>
                    <a:pt x="10" y="58"/>
                    <a:pt x="13" y="62"/>
                    <a:pt x="20" y="62"/>
                  </a:cubicBezTo>
                  <a:cubicBezTo>
                    <a:pt x="26" y="62"/>
                    <a:pt x="32" y="61"/>
                    <a:pt x="38" y="59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7" y="38"/>
                    <a:pt x="14" y="39"/>
                    <a:pt x="13" y="41"/>
                  </a:cubicBezTo>
                  <a:cubicBezTo>
                    <a:pt x="11" y="43"/>
                    <a:pt x="10" y="46"/>
                    <a:pt x="10" y="49"/>
                  </a:cubicBezTo>
                  <a:moveTo>
                    <a:pt x="52" y="22"/>
                  </a:moveTo>
                  <a:cubicBezTo>
                    <a:pt x="52" y="57"/>
                    <a:pt x="52" y="57"/>
                    <a:pt x="52" y="57"/>
                  </a:cubicBezTo>
                  <a:cubicBezTo>
                    <a:pt x="52" y="60"/>
                    <a:pt x="54" y="62"/>
                    <a:pt x="59" y="62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2" y="70"/>
                    <a:pt x="46" y="69"/>
                    <a:pt x="43" y="65"/>
                  </a:cubicBezTo>
                  <a:cubicBezTo>
                    <a:pt x="35" y="69"/>
                    <a:pt x="27" y="70"/>
                    <a:pt x="19" y="70"/>
                  </a:cubicBezTo>
                  <a:cubicBezTo>
                    <a:pt x="12" y="70"/>
                    <a:pt x="8" y="69"/>
                    <a:pt x="4" y="65"/>
                  </a:cubicBezTo>
                  <a:cubicBezTo>
                    <a:pt x="1" y="62"/>
                    <a:pt x="0" y="57"/>
                    <a:pt x="0" y="50"/>
                  </a:cubicBezTo>
                  <a:cubicBezTo>
                    <a:pt x="0" y="43"/>
                    <a:pt x="1" y="39"/>
                    <a:pt x="5" y="36"/>
                  </a:cubicBezTo>
                  <a:cubicBezTo>
                    <a:pt x="8" y="32"/>
                    <a:pt x="13" y="31"/>
                    <a:pt x="20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17"/>
                    <a:pt x="40" y="14"/>
                    <a:pt x="38" y="12"/>
                  </a:cubicBezTo>
                  <a:cubicBezTo>
                    <a:pt x="36" y="10"/>
                    <a:pt x="34" y="9"/>
                    <a:pt x="30" y="9"/>
                  </a:cubicBezTo>
                  <a:cubicBezTo>
                    <a:pt x="23" y="9"/>
                    <a:pt x="16" y="10"/>
                    <a:pt x="8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3" y="1"/>
                    <a:pt x="22" y="0"/>
                    <a:pt x="30" y="0"/>
                  </a:cubicBezTo>
                  <a:cubicBezTo>
                    <a:pt x="37" y="0"/>
                    <a:pt x="43" y="2"/>
                    <a:pt x="46" y="5"/>
                  </a:cubicBezTo>
                  <a:cubicBezTo>
                    <a:pt x="50" y="9"/>
                    <a:pt x="52" y="14"/>
                    <a:pt x="52" y="22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209" y="4037"/>
              <a:ext cx="51" cy="36"/>
            </a:xfrm>
            <a:custGeom>
              <a:avLst/>
              <a:gdLst>
                <a:gd name="T0" fmla="*/ 0 w 51"/>
                <a:gd name="T1" fmla="*/ 0 h 36"/>
                <a:gd name="T2" fmla="*/ 5 w 51"/>
                <a:gd name="T3" fmla="*/ 0 h 36"/>
                <a:gd name="T4" fmla="*/ 13 w 51"/>
                <a:gd name="T5" fmla="*/ 31 h 36"/>
                <a:gd name="T6" fmla="*/ 14 w 51"/>
                <a:gd name="T7" fmla="*/ 31 h 36"/>
                <a:gd name="T8" fmla="*/ 23 w 51"/>
                <a:gd name="T9" fmla="*/ 0 h 36"/>
                <a:gd name="T10" fmla="*/ 28 w 51"/>
                <a:gd name="T11" fmla="*/ 0 h 36"/>
                <a:gd name="T12" fmla="*/ 37 w 51"/>
                <a:gd name="T13" fmla="*/ 31 h 36"/>
                <a:gd name="T14" fmla="*/ 39 w 51"/>
                <a:gd name="T15" fmla="*/ 31 h 36"/>
                <a:gd name="T16" fmla="*/ 46 w 51"/>
                <a:gd name="T17" fmla="*/ 0 h 36"/>
                <a:gd name="T18" fmla="*/ 51 w 51"/>
                <a:gd name="T19" fmla="*/ 0 h 36"/>
                <a:gd name="T20" fmla="*/ 43 w 51"/>
                <a:gd name="T21" fmla="*/ 36 h 36"/>
                <a:gd name="T22" fmla="*/ 33 w 51"/>
                <a:gd name="T23" fmla="*/ 36 h 36"/>
                <a:gd name="T24" fmla="*/ 26 w 51"/>
                <a:gd name="T25" fmla="*/ 7 h 36"/>
                <a:gd name="T26" fmla="*/ 18 w 51"/>
                <a:gd name="T27" fmla="*/ 36 h 36"/>
                <a:gd name="T28" fmla="*/ 9 w 51"/>
                <a:gd name="T29" fmla="*/ 36 h 36"/>
                <a:gd name="T30" fmla="*/ 0 w 51"/>
                <a:gd name="T3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36">
                  <a:moveTo>
                    <a:pt x="0" y="0"/>
                  </a:moveTo>
                  <a:lnTo>
                    <a:pt x="5" y="0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7" y="31"/>
                  </a:lnTo>
                  <a:lnTo>
                    <a:pt x="39" y="31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43" y="36"/>
                  </a:lnTo>
                  <a:lnTo>
                    <a:pt x="33" y="36"/>
                  </a:lnTo>
                  <a:lnTo>
                    <a:pt x="26" y="7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285" y="4022"/>
              <a:ext cx="31" cy="51"/>
            </a:xfrm>
            <a:custGeom>
              <a:avLst/>
              <a:gdLst>
                <a:gd name="T0" fmla="*/ 0 w 31"/>
                <a:gd name="T1" fmla="*/ 51 h 51"/>
                <a:gd name="T2" fmla="*/ 0 w 31"/>
                <a:gd name="T3" fmla="*/ 0 h 51"/>
                <a:gd name="T4" fmla="*/ 31 w 31"/>
                <a:gd name="T5" fmla="*/ 0 h 51"/>
                <a:gd name="T6" fmla="*/ 31 w 31"/>
                <a:gd name="T7" fmla="*/ 5 h 51"/>
                <a:gd name="T8" fmla="*/ 6 w 31"/>
                <a:gd name="T9" fmla="*/ 5 h 51"/>
                <a:gd name="T10" fmla="*/ 6 w 31"/>
                <a:gd name="T11" fmla="*/ 25 h 51"/>
                <a:gd name="T12" fmla="*/ 27 w 31"/>
                <a:gd name="T13" fmla="*/ 25 h 51"/>
                <a:gd name="T14" fmla="*/ 27 w 31"/>
                <a:gd name="T15" fmla="*/ 30 h 51"/>
                <a:gd name="T16" fmla="*/ 6 w 31"/>
                <a:gd name="T17" fmla="*/ 30 h 51"/>
                <a:gd name="T18" fmla="*/ 6 w 31"/>
                <a:gd name="T19" fmla="*/ 51 h 51"/>
                <a:gd name="T20" fmla="*/ 0 w 31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1">
                  <a:moveTo>
                    <a:pt x="0" y="51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5"/>
                  </a:lnTo>
                  <a:lnTo>
                    <a:pt x="6" y="5"/>
                  </a:lnTo>
                  <a:lnTo>
                    <a:pt x="6" y="25"/>
                  </a:lnTo>
                  <a:lnTo>
                    <a:pt x="27" y="25"/>
                  </a:lnTo>
                  <a:lnTo>
                    <a:pt x="27" y="30"/>
                  </a:lnTo>
                  <a:lnTo>
                    <a:pt x="6" y="30"/>
                  </a:lnTo>
                  <a:lnTo>
                    <a:pt x="6" y="51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1323" y="4022"/>
              <a:ext cx="5" cy="51"/>
            </a:xfrm>
            <a:custGeom>
              <a:avLst/>
              <a:gdLst>
                <a:gd name="T0" fmla="*/ 0 w 5"/>
                <a:gd name="T1" fmla="*/ 51 h 51"/>
                <a:gd name="T2" fmla="*/ 5 w 5"/>
                <a:gd name="T3" fmla="*/ 51 h 51"/>
                <a:gd name="T4" fmla="*/ 5 w 5"/>
                <a:gd name="T5" fmla="*/ 15 h 51"/>
                <a:gd name="T6" fmla="*/ 0 w 5"/>
                <a:gd name="T7" fmla="*/ 15 h 51"/>
                <a:gd name="T8" fmla="*/ 0 w 5"/>
                <a:gd name="T9" fmla="*/ 51 h 51"/>
                <a:gd name="T10" fmla="*/ 0 w 5"/>
                <a:gd name="T11" fmla="*/ 6 h 51"/>
                <a:gd name="T12" fmla="*/ 5 w 5"/>
                <a:gd name="T13" fmla="*/ 6 h 51"/>
                <a:gd name="T14" fmla="*/ 5 w 5"/>
                <a:gd name="T15" fmla="*/ 0 h 51"/>
                <a:gd name="T16" fmla="*/ 0 w 5"/>
                <a:gd name="T17" fmla="*/ 0 h 51"/>
                <a:gd name="T18" fmla="*/ 0 w 5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51"/>
                  </a:moveTo>
                  <a:lnTo>
                    <a:pt x="5" y="51"/>
                  </a:lnTo>
                  <a:lnTo>
                    <a:pt x="5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5" y="6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339" y="4035"/>
              <a:ext cx="19" cy="38"/>
            </a:xfrm>
            <a:custGeom>
              <a:avLst/>
              <a:gdLst>
                <a:gd name="T0" fmla="*/ 0 w 34"/>
                <a:gd name="T1" fmla="*/ 69 h 69"/>
                <a:gd name="T2" fmla="*/ 0 w 34"/>
                <a:gd name="T3" fmla="*/ 2 h 69"/>
                <a:gd name="T4" fmla="*/ 9 w 34"/>
                <a:gd name="T5" fmla="*/ 2 h 69"/>
                <a:gd name="T6" fmla="*/ 9 w 34"/>
                <a:gd name="T7" fmla="*/ 11 h 69"/>
                <a:gd name="T8" fmla="*/ 34 w 34"/>
                <a:gd name="T9" fmla="*/ 0 h 69"/>
                <a:gd name="T10" fmla="*/ 34 w 34"/>
                <a:gd name="T11" fmla="*/ 10 h 69"/>
                <a:gd name="T12" fmla="*/ 22 w 34"/>
                <a:gd name="T13" fmla="*/ 14 h 69"/>
                <a:gd name="T14" fmla="*/ 13 w 34"/>
                <a:gd name="T15" fmla="*/ 18 h 69"/>
                <a:gd name="T16" fmla="*/ 10 w 34"/>
                <a:gd name="T17" fmla="*/ 20 h 69"/>
                <a:gd name="T18" fmla="*/ 10 w 34"/>
                <a:gd name="T19" fmla="*/ 69 h 69"/>
                <a:gd name="T20" fmla="*/ 0 w 34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0" y="6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5"/>
                    <a:pt x="26" y="2"/>
                    <a:pt x="34" y="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1"/>
                    <a:pt x="26" y="12"/>
                    <a:pt x="22" y="14"/>
                  </a:cubicBezTo>
                  <a:cubicBezTo>
                    <a:pt x="18" y="15"/>
                    <a:pt x="15" y="17"/>
                    <a:pt x="13" y="1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69"/>
                    <a:pt x="10" y="69"/>
                    <a:pt x="10" y="69"/>
                  </a:cubicBez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364" y="4035"/>
              <a:ext cx="52" cy="38"/>
            </a:xfrm>
            <a:custGeom>
              <a:avLst/>
              <a:gdLst>
                <a:gd name="T0" fmla="*/ 10 w 94"/>
                <a:gd name="T1" fmla="*/ 69 h 69"/>
                <a:gd name="T2" fmla="*/ 0 w 94"/>
                <a:gd name="T3" fmla="*/ 69 h 69"/>
                <a:gd name="T4" fmla="*/ 0 w 94"/>
                <a:gd name="T5" fmla="*/ 2 h 69"/>
                <a:gd name="T6" fmla="*/ 10 w 94"/>
                <a:gd name="T7" fmla="*/ 2 h 69"/>
                <a:gd name="T8" fmla="*/ 10 w 94"/>
                <a:gd name="T9" fmla="*/ 6 h 69"/>
                <a:gd name="T10" fmla="*/ 30 w 94"/>
                <a:gd name="T11" fmla="*/ 0 h 69"/>
                <a:gd name="T12" fmla="*/ 47 w 94"/>
                <a:gd name="T13" fmla="*/ 7 h 69"/>
                <a:gd name="T14" fmla="*/ 59 w 94"/>
                <a:gd name="T15" fmla="*/ 2 h 69"/>
                <a:gd name="T16" fmla="*/ 71 w 94"/>
                <a:gd name="T17" fmla="*/ 0 h 69"/>
                <a:gd name="T18" fmla="*/ 90 w 94"/>
                <a:gd name="T19" fmla="*/ 7 h 69"/>
                <a:gd name="T20" fmla="*/ 94 w 94"/>
                <a:gd name="T21" fmla="*/ 33 h 69"/>
                <a:gd name="T22" fmla="*/ 94 w 94"/>
                <a:gd name="T23" fmla="*/ 69 h 69"/>
                <a:gd name="T24" fmla="*/ 84 w 94"/>
                <a:gd name="T25" fmla="*/ 69 h 69"/>
                <a:gd name="T26" fmla="*/ 84 w 94"/>
                <a:gd name="T27" fmla="*/ 34 h 69"/>
                <a:gd name="T28" fmla="*/ 81 w 94"/>
                <a:gd name="T29" fmla="*/ 14 h 69"/>
                <a:gd name="T30" fmla="*/ 70 w 94"/>
                <a:gd name="T31" fmla="*/ 9 h 69"/>
                <a:gd name="T32" fmla="*/ 61 w 94"/>
                <a:gd name="T33" fmla="*/ 11 h 69"/>
                <a:gd name="T34" fmla="*/ 53 w 94"/>
                <a:gd name="T35" fmla="*/ 13 h 69"/>
                <a:gd name="T36" fmla="*/ 51 w 94"/>
                <a:gd name="T37" fmla="*/ 14 h 69"/>
                <a:gd name="T38" fmla="*/ 53 w 94"/>
                <a:gd name="T39" fmla="*/ 34 h 69"/>
                <a:gd name="T40" fmla="*/ 53 w 94"/>
                <a:gd name="T41" fmla="*/ 69 h 69"/>
                <a:gd name="T42" fmla="*/ 43 w 94"/>
                <a:gd name="T43" fmla="*/ 69 h 69"/>
                <a:gd name="T44" fmla="*/ 43 w 94"/>
                <a:gd name="T45" fmla="*/ 34 h 69"/>
                <a:gd name="T46" fmla="*/ 40 w 94"/>
                <a:gd name="T47" fmla="*/ 14 h 69"/>
                <a:gd name="T48" fmla="*/ 28 w 94"/>
                <a:gd name="T49" fmla="*/ 9 h 69"/>
                <a:gd name="T50" fmla="*/ 20 w 94"/>
                <a:gd name="T51" fmla="*/ 11 h 69"/>
                <a:gd name="T52" fmla="*/ 13 w 94"/>
                <a:gd name="T53" fmla="*/ 13 h 69"/>
                <a:gd name="T54" fmla="*/ 10 w 94"/>
                <a:gd name="T55" fmla="*/ 14 h 69"/>
                <a:gd name="T56" fmla="*/ 10 w 94"/>
                <a:gd name="T5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69">
                  <a:moveTo>
                    <a:pt x="1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3" y="0"/>
                    <a:pt x="30" y="0"/>
                  </a:cubicBezTo>
                  <a:cubicBezTo>
                    <a:pt x="38" y="0"/>
                    <a:pt x="44" y="3"/>
                    <a:pt x="47" y="7"/>
                  </a:cubicBezTo>
                  <a:cubicBezTo>
                    <a:pt x="50" y="5"/>
                    <a:pt x="54" y="4"/>
                    <a:pt x="59" y="2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80" y="0"/>
                    <a:pt x="86" y="3"/>
                    <a:pt x="90" y="7"/>
                  </a:cubicBezTo>
                  <a:cubicBezTo>
                    <a:pt x="93" y="12"/>
                    <a:pt x="94" y="21"/>
                    <a:pt x="94" y="33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24"/>
                    <a:pt x="83" y="18"/>
                    <a:pt x="81" y="14"/>
                  </a:cubicBezTo>
                  <a:cubicBezTo>
                    <a:pt x="80" y="11"/>
                    <a:pt x="76" y="9"/>
                    <a:pt x="70" y="9"/>
                  </a:cubicBezTo>
                  <a:cubicBezTo>
                    <a:pt x="67" y="9"/>
                    <a:pt x="64" y="10"/>
                    <a:pt x="61" y="11"/>
                  </a:cubicBezTo>
                  <a:cubicBezTo>
                    <a:pt x="58" y="11"/>
                    <a:pt x="55" y="12"/>
                    <a:pt x="53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7"/>
                    <a:pt x="53" y="24"/>
                    <a:pt x="53" y="34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5"/>
                    <a:pt x="42" y="18"/>
                    <a:pt x="40" y="14"/>
                  </a:cubicBezTo>
                  <a:cubicBezTo>
                    <a:pt x="38" y="11"/>
                    <a:pt x="34" y="9"/>
                    <a:pt x="28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4" y="12"/>
                    <a:pt x="13" y="13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1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610" y="3946"/>
              <a:ext cx="810" cy="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</p:grpSp>
      <p:cxnSp>
        <p:nvCxnSpPr>
          <p:cNvPr id="40" name="Straight Connector 39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4545013" y="6218238"/>
            <a:ext cx="1336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546850" y="6218238"/>
            <a:ext cx="177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8964613" y="6218238"/>
            <a:ext cx="21526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52578" y="914469"/>
            <a:ext cx="7286844" cy="2679266"/>
          </a:xfr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3400" b="0" kern="1200" cap="none" spc="30" baseline="0" dirty="0">
                <a:solidFill>
                  <a:schemeClr val="bg1"/>
                </a:solidFill>
                <a:latin typeface="Book Antiqua" panose="02040602050305030304" pitchFamily="18" charset="0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58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546501" y="4186519"/>
            <a:ext cx="1874129" cy="1820914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lang="en-US" sz="1600" cap="none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buNone/>
              <a:defRPr lang="en-US" sz="12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59808" y="4699591"/>
            <a:ext cx="1874129" cy="1307841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lang="en-US" sz="1400" cap="none" dirty="0" smtClean="0">
                <a:solidFill>
                  <a:schemeClr val="bg1"/>
                </a:solidFill>
              </a:defRPr>
            </a:lvl1pPr>
            <a:lvl2pPr marL="0" indent="0">
              <a:buNone/>
              <a:defRPr lang="en-US" sz="11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8976895" y="4186519"/>
            <a:ext cx="3116493" cy="1820913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lang="en-US" sz="1600" cap="none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buNone/>
              <a:defRPr lang="en-US" sz="12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0342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054100"/>
            <a:ext cx="18272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 userDrawn="1"/>
        </p:nvCxnSpPr>
        <p:spPr>
          <a:xfrm>
            <a:off x="5592763" y="4216400"/>
            <a:ext cx="1004887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071563" y="5721350"/>
            <a:ext cx="1858962" cy="0"/>
          </a:xfrm>
          <a:prstGeom prst="line">
            <a:avLst/>
          </a:prstGeom>
          <a:ln w="19050">
            <a:solidFill>
              <a:srgbClr val="D6D5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8" descr="Euclid_Law_Slide_IMAGES-07-10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038" y="0"/>
            <a:ext cx="262096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984319" y="2490502"/>
            <a:ext cx="10223362" cy="1465687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Presentation title</a:t>
            </a:r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9057409" y="5258955"/>
            <a:ext cx="2150272" cy="1033318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Client logo</a:t>
            </a:r>
            <a:endParaRPr lang="en-GB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984319" y="5820816"/>
            <a:ext cx="4054475" cy="599862"/>
          </a:xfrm>
        </p:spPr>
        <p:txBody>
          <a:bodyPr lIns="91440" tIns="45720" rIns="91440" bIns="45720" rtlCol="0">
            <a:noAutofit/>
          </a:bodyPr>
          <a:lstStyle>
            <a:lvl1pPr marL="0" indent="0">
              <a:buNone/>
              <a:defRPr sz="1400" b="0" cap="none" baseline="0">
                <a:solidFill>
                  <a:srgbClr val="B0ADAC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Name, Title</a:t>
            </a:r>
          </a:p>
          <a:p>
            <a:pPr lvl="0"/>
            <a:r>
              <a:rPr lang="en-US"/>
              <a:t>Name Title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984318" y="5378824"/>
            <a:ext cx="4054475" cy="224107"/>
          </a:xfrm>
        </p:spPr>
        <p:txBody>
          <a:bodyPr lIns="91440" tIns="45720" rIns="91440" bIns="45720" rtlCol="0" anchor="b">
            <a:noAutofit/>
          </a:bodyPr>
          <a:lstStyle>
            <a:lvl1pPr marL="0" indent="0" eaLnBrk="1" hangingPunct="1">
              <a:buFont typeface="Arial" charset="0"/>
              <a:buNone/>
              <a:defRPr lang="en-US" sz="1400" b="0" cap="none">
                <a:solidFill>
                  <a:srgbClr val="B0ADAC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Month Year</a:t>
            </a:r>
          </a:p>
        </p:txBody>
      </p:sp>
      <p:sp>
        <p:nvSpPr>
          <p:cNvPr id="2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984319" y="4850916"/>
            <a:ext cx="4054475" cy="501013"/>
          </a:xfrm>
        </p:spPr>
        <p:txBody>
          <a:bodyPr lIns="91440" tIns="45720" rIns="91440" bIns="45720" rtlCol="0" anchor="b">
            <a:normAutofit/>
          </a:bodyPr>
          <a:lstStyle>
            <a:lvl1pPr marL="0" indent="0" eaLnBrk="1" hangingPunct="1">
              <a:buFont typeface="Arial" charset="0"/>
              <a:buNone/>
              <a:defRPr lang="en-US" sz="1800" cap="none">
                <a:solidFill>
                  <a:srgbClr val="1E4592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eaLnBrk="1" hangingPunct="1">
              <a:buFont typeface="Arial" charset="0"/>
              <a:buNone/>
              <a:defRPr/>
            </a:pPr>
            <a:r>
              <a:rPr lang="en-GB">
                <a:ea typeface="ＭＳ Ｐゴシック" charset="0"/>
              </a:rPr>
              <a:t>Subject title of training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763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flipV="1">
            <a:off x="0" y="1409700"/>
            <a:ext cx="12192000" cy="46926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2138"/>
            <a:ext cx="160655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5210175"/>
            <a:ext cx="4400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96588" y="1926869"/>
            <a:ext cx="4798826" cy="1616983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9633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flipV="1">
            <a:off x="0" y="1409700"/>
            <a:ext cx="12192000" cy="46926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2138"/>
            <a:ext cx="160655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5210175"/>
            <a:ext cx="4400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409700"/>
            <a:ext cx="12192000" cy="4692650"/>
          </a:xfrm>
        </p:spPr>
        <p:txBody>
          <a:bodyPr rtlCol="0"/>
          <a:lstStyle/>
          <a:p>
            <a:pPr lvl="0"/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696588" y="1926869"/>
            <a:ext cx="4798826" cy="1616983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chemeClr val="bg1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Section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0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0" y="900113"/>
            <a:ext cx="12192000" cy="57340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250"/>
            <a:ext cx="12192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7"/>
          <p:cNvGrpSpPr>
            <a:grpSpLocks/>
          </p:cNvGrpSpPr>
          <p:nvPr userDrawn="1"/>
        </p:nvGrpSpPr>
        <p:grpSpPr bwMode="auto">
          <a:xfrm>
            <a:off x="0" y="7061200"/>
            <a:ext cx="7478713" cy="398463"/>
            <a:chOff x="217715" y="-702417"/>
            <a:chExt cx="7478985" cy="39873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30" t="6902" r="66667" b="90868"/>
            <a:stretch>
              <a:fillRect/>
            </a:stretch>
          </p:blipFill>
          <p:spPr bwMode="auto">
            <a:xfrm>
              <a:off x="217715" y="-684293"/>
              <a:ext cx="2002972" cy="36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2800672" y="-684942"/>
              <a:ext cx="4896028" cy="3701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/>
                <a:t>Please use the Indent tool to change the font style</a:t>
              </a:r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778285" y="-702417"/>
              <a:ext cx="463567" cy="39873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cxnSp>
          <p:nvCxnSpPr>
            <p:cNvPr id="11" name="Straight Connector 10"/>
            <p:cNvCxnSpPr>
              <a:cxnSpLocks/>
              <a:stCxn id="11" idx="3"/>
            </p:cNvCxnSpPr>
            <p:nvPr/>
          </p:nvCxnSpPr>
          <p:spPr>
            <a:xfrm>
              <a:off x="2241852" y="-502255"/>
              <a:ext cx="558820" cy="0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9736137" cy="5038293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1800" b="0" cap="none" baseline="0">
                <a:solidFill>
                  <a:schemeClr val="tx1"/>
                </a:solidFill>
              </a:defRPr>
            </a:lvl1pPr>
            <a:lvl2pPr marL="357188" indent="-357188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b="1" cap="none" baseline="0">
                <a:solidFill>
                  <a:srgbClr val="00AAE5"/>
                </a:solidFill>
              </a:defRPr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 lIns="360000"/>
          <a:lstStyle>
            <a:lvl1pPr algn="r">
              <a:defRPr smtClean="0">
                <a:solidFill>
                  <a:srgbClr val="D6D5D4"/>
                </a:solidFill>
              </a:defRPr>
            </a:lvl1pPr>
          </a:lstStyle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318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flipV="1">
            <a:off x="0" y="900113"/>
            <a:ext cx="12192000" cy="549433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8" name="Picture 6" descr="Euclid_Law_Slide_IMAGES-08-10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4450"/>
            <a:ext cx="12192000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613" y="6523038"/>
            <a:ext cx="731837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598488" y="6496050"/>
            <a:ext cx="101679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900"/>
              <a:t>|  Internal Use Only  | Training resources prepared by the Euclid Law Competition Team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030288" y="1281546"/>
            <a:ext cx="9736137" cy="1857432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1800" b="0" cap="none" baseline="0">
                <a:solidFill>
                  <a:schemeClr val="tx1"/>
                </a:solidFill>
              </a:defRPr>
            </a:lvl1pPr>
            <a:lvl2pPr marL="358775" indent="-358775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b="1" cap="none" baseline="0">
                <a:solidFill>
                  <a:srgbClr val="00AAE5"/>
                </a:solidFill>
              </a:defRPr>
            </a:lvl2pPr>
            <a:lvl3pPr>
              <a:buFont typeface="Arial" panose="020B0604020202020204" pitchFamily="34" charset="0"/>
              <a:buChar char="•"/>
              <a:defRPr sz="1800"/>
            </a:lvl3pPr>
            <a:lvl4pPr>
              <a:buFont typeface="Arial" panose="020B0604020202020204" pitchFamily="34" charset="0"/>
              <a:buChar char="•"/>
              <a:defRPr sz="1400"/>
            </a:lvl4pPr>
            <a:lvl5pPr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" y="6555529"/>
            <a:ext cx="441890" cy="124650"/>
          </a:xfrm>
        </p:spPr>
        <p:txBody>
          <a:bodyPr/>
          <a:lstStyle>
            <a:lvl1pPr marL="0" indent="0" algn="r">
              <a:buNone/>
              <a:defRPr sz="900" b="0" cap="none" baseline="0">
                <a:solidFill>
                  <a:srgbClr val="50535C"/>
                </a:solidFill>
              </a:defRPr>
            </a:lvl1pPr>
            <a:lvl2pPr>
              <a:defRPr sz="900">
                <a:solidFill>
                  <a:srgbClr val="50535C"/>
                </a:solidFill>
              </a:defRPr>
            </a:lvl2pPr>
            <a:lvl3pPr>
              <a:defRPr sz="900">
                <a:solidFill>
                  <a:srgbClr val="50535C"/>
                </a:solidFill>
              </a:defRPr>
            </a:lvl3pPr>
            <a:lvl4pPr>
              <a:defRPr sz="900">
                <a:solidFill>
                  <a:srgbClr val="50535C"/>
                </a:solidFill>
              </a:defRPr>
            </a:lvl4pPr>
            <a:lvl5pPr>
              <a:defRPr sz="900">
                <a:solidFill>
                  <a:srgbClr val="50535C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1" name="Slide Number Placeholder 2"/>
          <p:cNvSpPr>
            <a:spLocks noGrp="1"/>
          </p:cNvSpPr>
          <p:nvPr>
            <p:ph type="sldNum" sz="quarter" idx="14"/>
          </p:nvPr>
        </p:nvSpPr>
        <p:spPr>
          <a:xfrm>
            <a:off x="11023600" y="5678488"/>
            <a:ext cx="1168400" cy="984250"/>
          </a:xfrm>
        </p:spPr>
        <p:txBody>
          <a:bodyPr lIns="360000"/>
          <a:lstStyle>
            <a:lvl1pPr algn="r">
              <a:defRPr smtClean="0"/>
            </a:lvl1pPr>
          </a:lstStyle>
          <a:p>
            <a:pPr>
              <a:defRPr/>
            </a:pPr>
            <a:fld id="{D9D69673-0534-447E-9F0A-FE9E4CFD2E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691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0" y="900113"/>
            <a:ext cx="12192000" cy="549433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" name="Picture 6" descr="Euclid_Law_Slide_IMAGES-08-10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4450"/>
            <a:ext cx="12192000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613" y="6523038"/>
            <a:ext cx="731837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598488" y="6496050"/>
            <a:ext cx="101679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900"/>
              <a:t>|  Internal Use Only  | Training resources prepared by the Euclid Law Competition Team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" y="6555529"/>
            <a:ext cx="441890" cy="124650"/>
          </a:xfrm>
        </p:spPr>
        <p:txBody>
          <a:bodyPr/>
          <a:lstStyle>
            <a:lvl1pPr marL="0" indent="0" algn="r">
              <a:buNone/>
              <a:defRPr sz="900" b="0" cap="none" baseline="0">
                <a:solidFill>
                  <a:srgbClr val="50535C"/>
                </a:solidFill>
              </a:defRPr>
            </a:lvl1pPr>
            <a:lvl2pPr>
              <a:defRPr sz="900">
                <a:solidFill>
                  <a:srgbClr val="50535C"/>
                </a:solidFill>
              </a:defRPr>
            </a:lvl2pPr>
            <a:lvl3pPr>
              <a:defRPr sz="900">
                <a:solidFill>
                  <a:srgbClr val="50535C"/>
                </a:solidFill>
              </a:defRPr>
            </a:lvl3pPr>
            <a:lvl4pPr>
              <a:defRPr sz="900">
                <a:solidFill>
                  <a:srgbClr val="50535C"/>
                </a:solidFill>
              </a:defRPr>
            </a:lvl4pPr>
            <a:lvl5pPr>
              <a:defRPr sz="900">
                <a:solidFill>
                  <a:srgbClr val="50535C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4"/>
          </p:nvPr>
        </p:nvSpPr>
        <p:spPr>
          <a:xfrm>
            <a:off x="11023600" y="5678488"/>
            <a:ext cx="1168400" cy="984250"/>
          </a:xfrm>
        </p:spPr>
        <p:txBody>
          <a:bodyPr lIns="360000"/>
          <a:lstStyle>
            <a:lvl1pPr algn="r">
              <a:defRPr smtClean="0"/>
            </a:lvl1pPr>
          </a:lstStyle>
          <a:p>
            <a:pPr>
              <a:defRPr/>
            </a:pPr>
            <a:fld id="{A60B4E4E-28BE-4FCC-A6B2-D34734ED32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397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 flipV="1">
            <a:off x="0" y="1409700"/>
            <a:ext cx="12192000" cy="5224463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250"/>
            <a:ext cx="12192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925" y="490538"/>
            <a:ext cx="129857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33475" y="2032483"/>
            <a:ext cx="1533525" cy="2278063"/>
          </a:xfrm>
        </p:spPr>
        <p:txBody>
          <a:bodyPr rtlCol="0"/>
          <a:lstStyle/>
          <a:p>
            <a:pPr lvl="0"/>
            <a:endParaRPr lang="en-GB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849524" y="2032483"/>
            <a:ext cx="3103041" cy="4250485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SzPct val="110000"/>
              <a:buNone/>
              <a:defRPr lang="en-US" sz="2400" cap="none" baseline="0" smtClean="0"/>
            </a:lvl1pPr>
            <a:lvl2pPr marL="0" indent="0">
              <a:lnSpc>
                <a:spcPct val="90000"/>
              </a:lnSpc>
              <a:spcBef>
                <a:spcPts val="1200"/>
              </a:spcBef>
              <a:buNone/>
              <a:defRPr lang="en-US" sz="1600" i="1" smtClean="0"/>
            </a:lvl2pPr>
            <a:lvl3pPr marL="0" indent="0">
              <a:lnSpc>
                <a:spcPct val="90000"/>
              </a:lnSpc>
              <a:spcBef>
                <a:spcPts val="1200"/>
              </a:spcBef>
              <a:buNone/>
              <a:defRPr lang="en-US" sz="1600" smtClean="0"/>
            </a:lvl3pPr>
            <a:lvl4pPr marL="0" indent="0">
              <a:lnSpc>
                <a:spcPct val="90000"/>
              </a:lnSpc>
              <a:spcBef>
                <a:spcPts val="1200"/>
              </a:spcBef>
              <a:buNone/>
              <a:defRPr lang="en-US" sz="1600" smtClean="0"/>
            </a:lvl4pPr>
            <a:lvl5pPr marL="0" indent="0">
              <a:lnSpc>
                <a:spcPct val="90000"/>
              </a:lnSpc>
              <a:spcBef>
                <a:spcPts val="1200"/>
              </a:spcBef>
              <a:buNone/>
              <a:defRPr lang="en-GB" sz="1600">
                <a:solidFill>
                  <a:srgbClr val="00ABE6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6439888" y="2032483"/>
            <a:ext cx="5321806" cy="4323361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spcBef>
                <a:spcPts val="1200"/>
              </a:spcBef>
              <a:buSzPct val="110000"/>
              <a:buNone/>
              <a:defRPr lang="en-US" sz="1800" cap="none" baseline="0" smtClean="0"/>
            </a:lvl1pPr>
            <a:lvl2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2pPr>
            <a:lvl3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3pPr>
            <a:lvl4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4pPr>
            <a:lvl5pPr marL="238125" indent="-238125">
              <a:spcBef>
                <a:spcPts val="1200"/>
              </a:spcBef>
              <a:buClr>
                <a:schemeClr val="tx1"/>
              </a:buClr>
              <a:defRPr lang="en-GB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30402" y="409951"/>
            <a:ext cx="10323397" cy="844550"/>
          </a:xfrm>
        </p:spPr>
        <p:txBody>
          <a:bodyPr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295063" y="5922963"/>
            <a:ext cx="1103312" cy="795337"/>
          </a:xfrm>
        </p:spPr>
        <p:txBody>
          <a:bodyPr lIns="360000"/>
          <a:lstStyle>
            <a:lvl1pPr>
              <a:defRPr smtClean="0"/>
            </a:lvl1pPr>
          </a:lstStyle>
          <a:p>
            <a:pPr>
              <a:defRPr/>
            </a:pPr>
            <a:fld id="{7067EACA-C40F-488F-A962-5BC9D066C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774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rtlCol="0">
            <a:normAutofit/>
          </a:bodyPr>
          <a:lstStyle>
            <a:lvl1pPr>
              <a:defRPr lang="en-US" sz="2800" b="0">
                <a:solidFill>
                  <a:srgbClr val="00ABE6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Helvetica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EF1E71B8-A01E-4A85-AEC3-68846421F7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49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30288" y="590550"/>
            <a:ext cx="103235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30288" y="1638300"/>
            <a:ext cx="9837737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23600" y="5810250"/>
            <a:ext cx="1168400" cy="984250"/>
          </a:xfrm>
          <a:prstGeom prst="rect">
            <a:avLst/>
          </a:prstGeom>
        </p:spPr>
        <p:txBody>
          <a:bodyPr vert="horz" wrap="square" lIns="91440" tIns="45720" rIns="216000" bIns="2520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400" b="1" smtClean="0">
                <a:solidFill>
                  <a:srgbClr val="D6D5D4"/>
                </a:solidFill>
                <a:latin typeface="Book Antiqua" panose="02040602050305030304" pitchFamily="18" charset="0"/>
              </a:defRPr>
            </a:lvl1pPr>
          </a:lstStyle>
          <a:p>
            <a:pPr>
              <a:defRPr/>
            </a:pPr>
            <a:fld id="{21F164BF-E53A-4F7C-9C46-6B7AF7F4BA6D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2800" b="1" kern="1200" dirty="0">
          <a:solidFill>
            <a:srgbClr val="00AAE5"/>
          </a:solidFill>
          <a:latin typeface="+mn-lt"/>
          <a:ea typeface="MS PGothic" panose="020B0600070205080204" pitchFamily="34" charset="-128"/>
          <a:cs typeface="Helvetica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9pPr>
    </p:titleStyle>
    <p:bodyStyle>
      <a:lvl1pPr marL="357188" indent="-357188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A5A8B0"/>
        </a:buClr>
        <a:buFont typeface="Arial" panose="020B0604020202020204" pitchFamily="34" charset="0"/>
        <a:buChar char="•"/>
        <a:defRPr lang="en-GB" b="1" kern="1200" cap="all">
          <a:solidFill>
            <a:srgbClr val="00ABE6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600" kern="1200" dirty="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2pPr>
      <a:lvl3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4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3pPr>
      <a:lvl4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2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4pPr>
      <a:lvl5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US" sz="12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tiff"/><Relationship Id="rId4" Type="http://schemas.openxmlformats.org/officeDocument/2006/relationships/image" Target="../media/image2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984250" y="2490788"/>
            <a:ext cx="10223500" cy="1465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700">
                <a:latin typeface="+mn-lt"/>
              </a:rPr>
              <a:t>Vertical Restraints &amp; Distribution 2019 </a:t>
            </a:r>
            <a:br>
              <a:rPr lang="en-GB" sz="2700">
                <a:latin typeface="+mn-lt"/>
              </a:rPr>
            </a:br>
            <a:br>
              <a:rPr lang="en-GB">
                <a:latin typeface="+mn-lt"/>
              </a:rPr>
            </a:br>
            <a:r>
              <a:rPr lang="en-GB">
                <a:latin typeface="+mn-lt"/>
              </a:rPr>
              <a:t>Retail Price Maintenance in the Digital World</a:t>
            </a:r>
          </a:p>
        </p:txBody>
      </p:sp>
      <p:sp>
        <p:nvSpPr>
          <p:cNvPr id="21508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984250" y="5821363"/>
            <a:ext cx="4054475" cy="600075"/>
          </a:xfrm>
        </p:spPr>
        <p:txBody>
          <a:bodyPr/>
          <a:lstStyle/>
          <a:p>
            <a:r>
              <a:rPr lang="en-GB" altLang="en-US">
                <a:solidFill>
                  <a:srgbClr val="1E4592"/>
                </a:solidFill>
              </a:rPr>
              <a:t>Sarah Long, Euclid Law</a:t>
            </a:r>
          </a:p>
        </p:txBody>
      </p:sp>
      <p:sp>
        <p:nvSpPr>
          <p:cNvPr id="21509" name="Text Placeholder 30"/>
          <p:cNvSpPr>
            <a:spLocks noGrp="1"/>
          </p:cNvSpPr>
          <p:nvPr>
            <p:ph type="body" sz="quarter" idx="13"/>
          </p:nvPr>
        </p:nvSpPr>
        <p:spPr>
          <a:xfrm>
            <a:off x="984250" y="5378450"/>
            <a:ext cx="4054475" cy="22383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GB" altLang="en-US">
                <a:solidFill>
                  <a:srgbClr val="1E4592"/>
                </a:solidFill>
              </a:rPr>
              <a:t>26 June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E8D11-44D3-8648-95AC-09BEE2631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Recent cases – UK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D6AD4-BF37-0248-B067-7AE11B32A7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4200" y="1140030"/>
            <a:ext cx="7253514" cy="6057171"/>
          </a:xfrm>
        </p:spPr>
        <p:txBody>
          <a:bodyPr/>
          <a:lstStyle/>
          <a:p>
            <a:r>
              <a:rPr lang="en-US" sz="2400" b="1" i="1">
                <a:ea typeface="MS PGothic"/>
              </a:rPr>
              <a:t>Pianos (2019) </a:t>
            </a:r>
            <a:endParaRPr lang="en-US" sz="2400" b="1" i="1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Online RPM in the market for digital pianos and keyboards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SO issued on 11 April 2019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Casio alleged to have implemented policy between 2013 - 2018 requiring online retailers to sell at – or above – a minimum price, and preventing them from offering price discounts.</a:t>
            </a:r>
            <a:endParaRPr lang="en-GB">
              <a:ea typeface="MS PGothic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CMA refers to </a:t>
            </a:r>
            <a:r>
              <a:rPr lang="en-GB" sz="2000">
                <a:ea typeface="+mn-lt"/>
                <a:cs typeface="+mn-lt"/>
              </a:rPr>
              <a:t>‘all-seeing’ software as likely to reduce further the incentives for retailers to reduce their prices in the first place for fear of being caught and being sanctioned</a:t>
            </a:r>
            <a:endParaRPr lang="en-GB" sz="2000"/>
          </a:p>
          <a:p>
            <a:pPr marL="342900" indent="-342900" algn="just">
              <a:buChar char="•"/>
            </a:pPr>
            <a:r>
              <a:rPr lang="en-GB" sz="2000">
                <a:ea typeface="+mn-lt"/>
                <a:cs typeface="+mn-lt"/>
              </a:rPr>
              <a:t>CMA’s findings are provisional and no final decision has been made </a:t>
            </a:r>
            <a:endParaRPr lang="en-GB" sz="2000">
              <a:cs typeface="Calibri"/>
            </a:endParaRPr>
          </a:p>
          <a:p>
            <a:pPr marL="342900" indent="-342900" algn="just">
              <a:buChar char="•"/>
            </a:pPr>
            <a:r>
              <a:rPr lang="en-GB" sz="2000">
                <a:ea typeface="MS PGothic"/>
                <a:cs typeface="Calibri"/>
              </a:rPr>
              <a:t>SO was not addressed to any retailers</a:t>
            </a:r>
            <a:endParaRPr lang="en-GB" sz="2000">
              <a:cs typeface="Calibri"/>
            </a:endParaRPr>
          </a:p>
          <a:p>
            <a:endParaRPr lang="en-US" sz="2400" b="1" i="1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F02D21-0E7A-D746-A78D-00FC26A51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CD75D8-F96D-7740-87E6-DE20A911E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170" y="2459094"/>
            <a:ext cx="3460602" cy="193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2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54364-E3DD-D048-95AC-3A4481F5F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Recent cases – FRANCE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DAE390-7A50-4940-95C4-22BA632D6B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6888" y="1129145"/>
            <a:ext cx="7427911" cy="5375318"/>
          </a:xfrm>
        </p:spPr>
        <p:txBody>
          <a:bodyPr/>
          <a:lstStyle/>
          <a:p>
            <a:pPr algn="just"/>
            <a:r>
              <a:rPr lang="en-GB" sz="2400" b="1" i="1">
                <a:ea typeface="MS PGothic"/>
              </a:rPr>
              <a:t>Liquid Fertilizers (2018) </a:t>
            </a:r>
            <a:endParaRPr lang="en-GB" sz="2400" b="1" i="1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Producers and wholesale distributors of liquid fertilizers fined for parallel vertical agreements to fix wholesale and retail resale prices between 2010 and 2013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Resale price list was set between each manufacturer and wholesale distributor 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Monitoring and policing measures were used, with reprisal for non-compliance</a:t>
            </a:r>
            <a:endParaRPr lang="en-GB" sz="200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Ultimate objective was to boost the margins of wholesale distributors</a:t>
            </a:r>
            <a:endParaRPr lang="en-GB" sz="200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Wholesale distributors were included in infringement proceedings and no leniency available </a:t>
            </a:r>
          </a:p>
          <a:p>
            <a:endParaRPr lang="en-US" sz="20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7F39B1-8C3E-7E49-BEEF-5D30EC128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C13525-F655-5542-864A-2244F8C87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5835" y="2322694"/>
            <a:ext cx="3516136" cy="240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90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A56E6-0CD5-924E-ADEF-4CBCAE8B1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PGothic"/>
                <a:cs typeface="Helvetica"/>
              </a:rPr>
              <a:t>Recent cases – </a:t>
            </a:r>
            <a:r>
              <a:rPr lang="en-US" dirty="0" err="1">
                <a:ea typeface="MS PGothic"/>
                <a:cs typeface="Helvetica"/>
              </a:rPr>
              <a:t>germany</a:t>
            </a:r>
            <a:endParaRPr lang="en-US" dirty="0">
              <a:ea typeface="MS PGothic"/>
              <a:cs typeface="Helvetica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32EE0D-07B9-BC4B-AE88-B11795AE4D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162" y="1087239"/>
            <a:ext cx="6951181" cy="5158463"/>
          </a:xfrm>
        </p:spPr>
        <p:txBody>
          <a:bodyPr/>
          <a:lstStyle/>
          <a:p>
            <a:r>
              <a:rPr lang="en-GB" sz="2400" b="1" i="1">
                <a:ea typeface="MS PGothic"/>
              </a:rPr>
              <a:t>Bicycles (2019) </a:t>
            </a:r>
            <a:endParaRPr lang="en-GB" sz="2400" b="1" i="1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Fine imposed on bicycle wholesaler ZEG for vertical price-fixing with 47 independent bicycle retailers. </a:t>
            </a:r>
            <a:endParaRPr lang="en-GB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Retailers agreed not to undercut minimum sales prices set for various models </a:t>
            </a:r>
            <a:endParaRPr lang="en-GB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ZEG established a mode of surveillance to monitor compliance </a:t>
            </a:r>
            <a:endParaRPr lang="en-GB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FCO only issued proceedings against ZEG, rather than retailers, given their secondary role in the infringement compared to ZEG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However, the FCO substantially reduced the fine as ZEG had cooperated  during the investigation and agreed to a settlement</a:t>
            </a:r>
            <a:endParaRPr lang="en-GB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GB" sz="2000"/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B3F314-F09B-424C-A8D1-314917A25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F489D8-9C50-1C4B-9033-9AADE05C6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044" y="2343605"/>
            <a:ext cx="3824736" cy="254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787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B53AA-F9E6-294C-B4A4-228F89A71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themes: MONITORING SOFTWARE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92DBE9-75E9-6146-ACF9-5DC0E3E66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7560" y="1087432"/>
            <a:ext cx="6861765" cy="668503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Increasing prevalence of monitoring software both for manufacturers and retailers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Price monitoring software may contribute to agreeing on and implementing hardcore restrictions </a:t>
            </a: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Retailers can implement unlawful practices by automatically adjusting prices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Manufacturers can monitor </a:t>
            </a:r>
            <a:r>
              <a:rPr lang="en-US" sz="2000" err="1">
                <a:ea typeface="MS PGothic"/>
              </a:rPr>
              <a:t>behaviour</a:t>
            </a:r>
            <a:r>
              <a:rPr lang="en-US" sz="2000">
                <a:ea typeface="MS PGothic"/>
              </a:rPr>
              <a:t> that deviates from agreed pricing strategies, and facilitate retaliatory measures against “disobedient” distributors  </a:t>
            </a:r>
            <a:endParaRPr lang="en-US" sz="2000"/>
          </a:p>
          <a:p>
            <a:r>
              <a:rPr lang="en-US" sz="2000">
                <a:ea typeface="MS PGothic"/>
              </a:rPr>
              <a:t>BUT….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Monitoring selective distribution may be legal and even to be encouraged 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Volumes and not prices? 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err="1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EE57D0-8FF9-254E-A5AF-4116B4AD8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38B743-44A7-8946-87C1-006681277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3527" y="2133600"/>
            <a:ext cx="4964414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74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3076F-CF0D-AB44-A448-97E797F24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themes: Leniency and co-operation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CF519-1D9B-2141-8A5B-36E4C0498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4231" y="1031173"/>
            <a:ext cx="7373483" cy="4782976"/>
          </a:xfrm>
        </p:spPr>
        <p:txBody>
          <a:bodyPr/>
          <a:lstStyle/>
          <a:p>
            <a:pPr marL="342900" indent="-342900">
              <a:buChar char="•"/>
            </a:pPr>
            <a:r>
              <a:rPr lang="en-GB" sz="2000">
                <a:ea typeface="MS PGothic"/>
              </a:rPr>
              <a:t>Leniency for vertical infringements (including RPM) available in the UK and Germany, but not in France or EU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  <a:cs typeface="Calibri"/>
              </a:rPr>
              <a:t>UK and German law both allow for retailers to be exempt from infringement decision </a:t>
            </a:r>
          </a:p>
          <a:p>
            <a:pPr marL="342900" indent="-342900">
              <a:lnSpc>
                <a:spcPct val="100000"/>
              </a:lnSpc>
              <a:buChar char="•"/>
            </a:pPr>
            <a:r>
              <a:rPr lang="en-GB" sz="2000">
                <a:ea typeface="MS PGothic"/>
              </a:rPr>
              <a:t>EC has introduced co-operation procedure in non-cartel cases </a:t>
            </a:r>
            <a:endParaRPr lang="en-GB" sz="2000"/>
          </a:p>
          <a:p>
            <a:pPr marL="342900" indent="-342900">
              <a:lnSpc>
                <a:spcPct val="100000"/>
              </a:lnSpc>
              <a:buChar char="•"/>
            </a:pPr>
            <a:r>
              <a:rPr lang="en-GB" sz="2000">
                <a:ea typeface="MS PGothic"/>
              </a:rPr>
              <a:t>No right or obligation to pursue the co-operation procedure – and no negotiation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  <a:cs typeface="Calibri"/>
              </a:rPr>
              <a:t>Suitability for co-operation will depend on probability of reaching common understanding within reasonable timeframe</a:t>
            </a:r>
            <a:endParaRPr lang="en-GB" sz="2000">
              <a:cs typeface="Calibri"/>
            </a:endParaRP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  <a:cs typeface="Calibri"/>
              </a:rPr>
              <a:t>Full</a:t>
            </a:r>
            <a:r>
              <a:rPr lang="en-GB" sz="2000">
                <a:ea typeface="MS PGothic"/>
              </a:rPr>
              <a:t> acknowledgement of the company’s liability in exchange for a (typically) 15-50% reduction in the final fine</a:t>
            </a:r>
            <a:r>
              <a:rPr lang="en-GB" sz="2400">
                <a:ea typeface="MS PGothic"/>
              </a:rPr>
              <a:t> </a:t>
            </a:r>
            <a:endParaRPr lang="en-US" sz="2400">
              <a:cs typeface="Calibri"/>
            </a:endParaRPr>
          </a:p>
          <a:p>
            <a:pPr marL="342900" indent="-34290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EBDB7-08CB-BB43-B97F-352CF8D4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5CDF91-1804-AB44-9906-B3CA9E33170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554788"/>
            <a:ext cx="546100" cy="303212"/>
          </a:xfrm>
        </p:spPr>
        <p:txBody>
          <a:bodyPr/>
          <a:lstStyle/>
          <a:p>
            <a:r>
              <a:rPr lang="en-US"/>
              <a:t>June 2019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B542F5C-C060-EC40-A831-8069FCF34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14" y="1917618"/>
            <a:ext cx="4167909" cy="302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23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40F082-3FB7-8C40-8464-351F82D13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952" y="1570951"/>
            <a:ext cx="5224674" cy="45847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BB8AAE-DDC5-0641-82E5-2BE6B0594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themes: THE ELUSIVE SEARCH FOR EFFICIENCY ARGUMENTS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164B3-C38C-2648-A7BA-38DF1CB3A6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859" y="1179453"/>
            <a:ext cx="7362598" cy="536775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In principle an efficiency </a:t>
            </a:r>
            <a:r>
              <a:rPr lang="en-US" sz="2000" err="1">
                <a:ea typeface="MS PGothic"/>
              </a:rPr>
              <a:t>defence</a:t>
            </a:r>
            <a:r>
              <a:rPr lang="en-US" sz="2000">
                <a:ea typeface="MS PGothic"/>
              </a:rPr>
              <a:t> for RPM can be argued under Art 101(3)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Para 225 of VGL refers to the possibility of supplier driven efficiencies:</a:t>
            </a:r>
            <a:endParaRPr lang="en-US" sz="2000"/>
          </a:p>
          <a:p>
            <a:pPr marL="699770" lvl="1" indent="-342900">
              <a:buFont typeface="Wingdings" pitchFamily="2" charset="2"/>
              <a:buChar char="§"/>
            </a:pPr>
            <a:r>
              <a:rPr lang="en-US" sz="1800" b="0">
                <a:solidFill>
                  <a:schemeClr val="tx1"/>
                </a:solidFill>
                <a:ea typeface="MS PGothic"/>
              </a:rPr>
              <a:t>RPM may helpful during the introductory period of expanding demand to </a:t>
            </a:r>
            <a:r>
              <a:rPr lang="en-US" sz="1800" b="0" err="1">
                <a:solidFill>
                  <a:schemeClr val="tx1"/>
                </a:solidFill>
                <a:ea typeface="MS PGothic"/>
              </a:rPr>
              <a:t>incentivise</a:t>
            </a:r>
            <a:r>
              <a:rPr lang="en-US" sz="1800" b="0">
                <a:solidFill>
                  <a:schemeClr val="tx1"/>
                </a:solidFill>
                <a:ea typeface="MS PGothic"/>
              </a:rPr>
              <a:t> distributors to promote the product  and increase sales efforts</a:t>
            </a:r>
            <a:endParaRPr lang="en-US" sz="1800" b="0">
              <a:solidFill>
                <a:schemeClr val="tx1"/>
              </a:solidFill>
              <a:cs typeface="Calibri"/>
            </a:endParaRPr>
          </a:p>
          <a:p>
            <a:pPr marL="699770" lvl="1" indent="-342900">
              <a:buFont typeface="Wingdings" pitchFamily="2" charset="2"/>
              <a:buChar char="§"/>
            </a:pPr>
            <a:r>
              <a:rPr lang="en-US" sz="1800" b="0">
                <a:solidFill>
                  <a:schemeClr val="tx1"/>
                </a:solidFill>
                <a:ea typeface="MS PGothic"/>
              </a:rPr>
              <a:t>RPM </a:t>
            </a:r>
            <a:r>
              <a:rPr lang="en-US" sz="1800" b="0">
                <a:solidFill>
                  <a:schemeClr val="tx1"/>
                </a:solidFill>
                <a:ea typeface="+mn-lt"/>
                <a:cs typeface="+mn-lt"/>
              </a:rPr>
              <a:t>may be necessary to effectively run short-term price-based promotions in franchise-based distribution network</a:t>
            </a:r>
            <a:endParaRPr lang="en-US" sz="18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699770" lvl="1" indent="-342900">
              <a:buFont typeface="Wingdings" pitchFamily="2" charset="2"/>
              <a:buChar char="§"/>
            </a:pPr>
            <a:r>
              <a:rPr lang="en-US" sz="1800" b="0">
                <a:solidFill>
                  <a:schemeClr val="tx1"/>
                </a:solidFill>
                <a:ea typeface="MS PGothic"/>
              </a:rPr>
              <a:t>RPM can help to prevent free-riding on pre-sales service at distribution level</a:t>
            </a:r>
            <a:endParaRPr lang="en-US" sz="18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>
                <a:solidFill>
                  <a:schemeClr val="tx1"/>
                </a:solidFill>
                <a:ea typeface="MS PGothic"/>
              </a:rPr>
              <a:t>However, to date there has never been a successfully argued efficiency argument in an RPM case...  </a:t>
            </a:r>
            <a:endParaRPr lang="en-US" sz="2000" b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13732C-5615-494A-952F-AAD8730C6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12A2F6-837B-8745-BE62-4C41AA4493CF}"/>
              </a:ext>
            </a:extLst>
          </p:cNvPr>
          <p:cNvSpPr txBox="1"/>
          <p:nvPr/>
        </p:nvSpPr>
        <p:spPr>
          <a:xfrm rot="1057460">
            <a:off x="9518042" y="3951729"/>
            <a:ext cx="2416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>
                <a:solidFill>
                  <a:schemeClr val="tx2"/>
                </a:solidFill>
              </a:rPr>
              <a:t>EFFICIENCY</a:t>
            </a:r>
            <a:endParaRPr lang="en-US" sz="2400" b="1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50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D8554-BCE6-5744-80C1-4A81EB415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Book Antiqua" charset="0"/>
                <a:cs typeface="Book Antiqua" charset="0"/>
              </a:rPr>
              <a:t>RPM in the future </a:t>
            </a:r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4BE9505-29C0-1243-ADD3-4B8D6005A6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825" y="1164772"/>
            <a:ext cx="5731902" cy="669317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VBER consultation</a:t>
            </a:r>
            <a:endParaRPr lang="en-GB" sz="2000">
              <a:cs typeface="Calibri"/>
            </a:endParaRPr>
          </a:p>
          <a:p>
            <a:pPr marL="699770" lvl="1" indent="-342900"/>
            <a:r>
              <a:rPr lang="en-GB" sz="2000" b="0">
                <a:solidFill>
                  <a:schemeClr val="tx1"/>
                </a:solidFill>
                <a:ea typeface="MS PGothic"/>
                <a:cs typeface="Calibri"/>
              </a:rPr>
              <a:t>Challenges by stakeholders to blanket</a:t>
            </a:r>
            <a:r>
              <a:rPr lang="en-GB" sz="2000" b="0">
                <a:solidFill>
                  <a:schemeClr val="tx1"/>
                </a:solidFill>
                <a:ea typeface="MS PGothic"/>
              </a:rPr>
              <a:t> ban on RPM, and whether that can still be justified in the modern economy </a:t>
            </a:r>
            <a:endParaRPr lang="en-GB" sz="2000" b="0">
              <a:solidFill>
                <a:schemeClr val="tx1"/>
              </a:solidFill>
              <a:cs typeface="Calibri"/>
            </a:endParaRPr>
          </a:p>
          <a:p>
            <a:pPr marL="699770" lvl="1" indent="-342900"/>
            <a:r>
              <a:rPr lang="en-GB" sz="2000" b="0">
                <a:solidFill>
                  <a:schemeClr val="tx1"/>
                </a:solidFill>
                <a:ea typeface="MS PGothic"/>
              </a:rPr>
              <a:t>Scholz has confirmed that the EC's margin of discretion in that regard was "</a:t>
            </a:r>
            <a:r>
              <a:rPr lang="en-GB" sz="2000" b="0" i="1">
                <a:solidFill>
                  <a:schemeClr val="tx1"/>
                </a:solidFill>
                <a:ea typeface="MS PGothic"/>
              </a:rPr>
              <a:t>limited by previous cases and EU precedents</a:t>
            </a:r>
            <a:r>
              <a:rPr lang="en-GB" sz="2000" b="0">
                <a:solidFill>
                  <a:schemeClr val="tx1"/>
                </a:solidFill>
                <a:ea typeface="MS PGothic"/>
              </a:rPr>
              <a:t>" </a:t>
            </a:r>
            <a:endParaRPr lang="en-GB" sz="2000" b="0">
              <a:solidFill>
                <a:schemeClr val="tx1"/>
              </a:solidFill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Yet despite the clear-cut infringement, companies persist in online RPM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CMA – issued 18 warning letters and 3 advisory letters about RPM in 2018</a:t>
            </a:r>
            <a:endParaRPr lang="en-GB" sz="2000"/>
          </a:p>
          <a:p>
            <a:pPr marL="342900" indent="-342900">
              <a:buChar char="•"/>
            </a:pPr>
            <a:r>
              <a:rPr lang="en-GB" sz="2000">
                <a:latin typeface="Calibri"/>
                <a:ea typeface="MS PGothic"/>
              </a:rPr>
              <a:t>Co-ordinated enforcement action? </a:t>
            </a:r>
            <a:endParaRPr lang="en-GB" sz="2000">
              <a:latin typeface="Calibri"/>
            </a:endParaRPr>
          </a:p>
          <a:p>
            <a:pPr marL="342900" indent="-342900">
              <a:buChar char="•"/>
            </a:pPr>
            <a:endParaRPr lang="en-GB" sz="2000">
              <a:latin typeface="Calibri"/>
            </a:endParaRPr>
          </a:p>
          <a:p>
            <a:pPr marL="342900" indent="-342900">
              <a:buChar char="•"/>
            </a:pPr>
            <a:endParaRPr lang="en-GB" sz="2000">
              <a:latin typeface="Calibri"/>
            </a:endParaRPr>
          </a:p>
          <a:p>
            <a:pPr marL="342900" indent="-342900">
              <a:buChar char="•"/>
            </a:pPr>
            <a:endParaRPr lang="en-GB" sz="2000">
              <a:latin typeface="Calibri"/>
            </a:endParaRPr>
          </a:p>
          <a:p>
            <a:endParaRPr lang="en-GB">
              <a:latin typeface="Book Antiqua" panose="0204060205030503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220C1D-DF4C-404C-A899-06D5F360C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48B87AD4-4EE5-4940-93C7-D21924A42A1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554788"/>
            <a:ext cx="631825" cy="125412"/>
          </a:xfrm>
        </p:spPr>
        <p:txBody>
          <a:bodyPr/>
          <a:lstStyle/>
          <a:p>
            <a:r>
              <a:rPr lang="en-GB"/>
              <a:t>June 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4A3412-897B-334A-8B7F-90215B3DA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302" y="1933863"/>
            <a:ext cx="5161931" cy="342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3827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/>
              </a:rPr>
              <a:t>Questions?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fontAlgn="auto" hangingPunct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  <a:cs typeface="+mn-cs"/>
              </a:rPr>
              <a:t>London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Euclid Law Ltd.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80 Paul Street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London EC2A 4NE</a:t>
            </a:r>
          </a:p>
        </p:txBody>
      </p:sp>
      <p:sp>
        <p:nvSpPr>
          <p:cNvPr id="2560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en-US" err="1">
                <a:latin typeface="Book Antiqua" panose="02040602050305030304" pitchFamily="18" charset="0"/>
              </a:rPr>
              <a:t>www.euclid-law.eu</a:t>
            </a:r>
            <a:endParaRPr lang="en-GB" altLang="en-US">
              <a:latin typeface="Book Antiqua" panose="0204060205030503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eaLnBrk="1" fontAlgn="auto" hangingPunct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  <a:cs typeface="+mn-cs"/>
              </a:rPr>
              <a:t>Brussels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Euclid Law SPRL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475 Av Louise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1050 Brussels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30FD-9C17-2444-A339-975E79B3F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5DC7A-AB08-3B47-AA4E-14C1146367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5488" y="1216230"/>
            <a:ext cx="9736137" cy="677429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The legal assessment of RPM and why the digital world matters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Recap on recent RPM cases in the EU (Philips, Pioneer, Denon and Asus)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Recap on recent national cases in UK, France and Germany (pianos, fertilizer and bikes)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/>
              <a:t>Key themes</a:t>
            </a:r>
          </a:p>
          <a:p>
            <a:pPr marL="644525" lvl="1" indent="-285750"/>
            <a:r>
              <a:rPr lang="en-GB" sz="2000" b="0">
                <a:solidFill>
                  <a:schemeClr val="tx1"/>
                </a:solidFill>
              </a:rPr>
              <a:t>Monitoring software</a:t>
            </a:r>
          </a:p>
          <a:p>
            <a:pPr marL="644525" lvl="1" indent="-285750"/>
            <a:r>
              <a:rPr lang="en-US" sz="2000" b="0">
                <a:solidFill>
                  <a:schemeClr val="tx1"/>
                </a:solidFill>
              </a:rPr>
              <a:t>Co-operation and leniency</a:t>
            </a:r>
          </a:p>
          <a:p>
            <a:pPr marL="644525" lvl="1" indent="-285750"/>
            <a:r>
              <a:rPr lang="en-US" sz="2000" b="0">
                <a:solidFill>
                  <a:schemeClr val="tx1"/>
                </a:solidFill>
              </a:rPr>
              <a:t>The elusive search for efficiency arguments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000"/>
              <a:t>The VBER consultation and the future for RPM </a:t>
            </a:r>
            <a:endParaRPr lang="en-US" sz="20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644525" lvl="1" indent="-285750"/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DC08EB-998B-2C48-88F6-CC5529C89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079DAB-CA55-BB46-8488-F42FC386C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726" y="3205637"/>
            <a:ext cx="3041073" cy="273535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57657A3-A34F-D841-A56B-5D4A493D6110}"/>
              </a:ext>
            </a:extLst>
          </p:cNvPr>
          <p:cNvSpPr txBox="1"/>
          <p:nvPr/>
        </p:nvSpPr>
        <p:spPr>
          <a:xfrm rot="19378609">
            <a:off x="8808795" y="4280210"/>
            <a:ext cx="1621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chemeClr val="accent6">
                    <a:lumMod val="20000"/>
                    <a:lumOff val="8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PRICE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7B192D-1722-A548-99DD-34E84850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938404">
            <a:off x="7341153" y="2781512"/>
            <a:ext cx="24511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40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FE2B5-2B85-D042-B31E-1A7922245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LEGAL ASSESSMENT OF RPM: back to basics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6921F-EAEB-CC4B-A8B4-25871B72B75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6991" y="1130532"/>
            <a:ext cx="7528495" cy="507831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50535C"/>
                </a:solidFill>
              </a:rPr>
              <a:t>RPM is a </a:t>
            </a:r>
            <a:r>
              <a:rPr lang="en-US" sz="2000" b="1">
                <a:solidFill>
                  <a:srgbClr val="50535C"/>
                </a:solidFill>
              </a:rPr>
              <a:t>hardcore restriction </a:t>
            </a:r>
            <a:r>
              <a:rPr lang="en-US" sz="2000">
                <a:solidFill>
                  <a:srgbClr val="50535C"/>
                </a:solidFill>
              </a:rPr>
              <a:t>under the VBER </a:t>
            </a:r>
          </a:p>
          <a:p>
            <a:pPr marL="644525" lvl="1" indent="-285750"/>
            <a:r>
              <a:rPr lang="en-US" sz="2000">
                <a:solidFill>
                  <a:srgbClr val="50535C"/>
                </a:solidFill>
              </a:rPr>
              <a:t>Article 4(b) of VBER </a:t>
            </a:r>
            <a:r>
              <a:rPr lang="en-US" sz="2000" b="0">
                <a:solidFill>
                  <a:srgbClr val="50535C"/>
                </a:solidFill>
              </a:rPr>
              <a:t>prohibits "</a:t>
            </a:r>
            <a:r>
              <a:rPr lang="en-US" sz="2000" b="0" i="1">
                <a:solidFill>
                  <a:srgbClr val="50535C"/>
                </a:solidFill>
              </a:rPr>
              <a:t>the restriction of the </a:t>
            </a:r>
            <a:r>
              <a:rPr lang="en-US" sz="2000" i="1">
                <a:solidFill>
                  <a:srgbClr val="50535C"/>
                </a:solidFill>
              </a:rPr>
              <a:t>buyer's ability to determine its sale price</a:t>
            </a:r>
            <a:r>
              <a:rPr lang="en-US" sz="2000" b="0" i="1">
                <a:solidFill>
                  <a:srgbClr val="50535C"/>
                </a:solidFill>
              </a:rPr>
              <a:t>, without prejudice to the possibility of the supplier to impose a maximum sale price or recommend a sale price, provided that they do not amount to a fixed or minimum sale price </a:t>
            </a:r>
            <a:r>
              <a:rPr lang="en-US" sz="2000" i="1">
                <a:solidFill>
                  <a:srgbClr val="50535C"/>
                </a:solidFill>
              </a:rPr>
              <a:t>as a result of pressure </a:t>
            </a:r>
            <a:r>
              <a:rPr lang="en-US" sz="2000" b="0" i="1">
                <a:solidFill>
                  <a:srgbClr val="50535C"/>
                </a:solidFill>
              </a:rPr>
              <a:t>from, or incentives offered by, any of the parties</a:t>
            </a:r>
            <a:r>
              <a:rPr lang="en-US" sz="2000" b="0">
                <a:solidFill>
                  <a:srgbClr val="50535C"/>
                </a:solidFill>
              </a:rPr>
              <a:t>” </a:t>
            </a:r>
          </a:p>
          <a:p>
            <a:pPr marL="644525" lvl="1" indent="-285750"/>
            <a:r>
              <a:rPr lang="en-US" sz="2000">
                <a:solidFill>
                  <a:srgbClr val="50535C"/>
                </a:solidFill>
              </a:rPr>
              <a:t>Para 223 of VGL </a:t>
            </a:r>
            <a:r>
              <a:rPr lang="en-US" sz="2000" b="0">
                <a:solidFill>
                  <a:srgbClr val="50535C"/>
                </a:solidFill>
              </a:rPr>
              <a:t>: “</a:t>
            </a:r>
            <a:r>
              <a:rPr lang="en-US" sz="2000" b="0" i="1">
                <a:solidFill>
                  <a:srgbClr val="50535C"/>
                </a:solidFill>
              </a:rPr>
              <a:t>Including RPM in an agreement gives rise to the presumption that the agreement restricts competition and thus </a:t>
            </a:r>
            <a:r>
              <a:rPr lang="en-US" sz="2000" i="1">
                <a:solidFill>
                  <a:srgbClr val="50535C"/>
                </a:solidFill>
              </a:rPr>
              <a:t>falls within Article 101(1)</a:t>
            </a:r>
            <a:r>
              <a:rPr lang="en-US" sz="2000" b="0" i="1">
                <a:solidFill>
                  <a:srgbClr val="50535C"/>
                </a:solidFill>
              </a:rPr>
              <a:t>…[and] gives rise to the presumption that the agreement is </a:t>
            </a:r>
            <a:r>
              <a:rPr lang="en-US" sz="2000" i="1">
                <a:solidFill>
                  <a:srgbClr val="50535C"/>
                </a:solidFill>
              </a:rPr>
              <a:t>unlikely to fulfil the conditions of Article 101(3)</a:t>
            </a:r>
            <a:r>
              <a:rPr lang="en-US" sz="2000" b="0" i="1">
                <a:solidFill>
                  <a:srgbClr val="50535C"/>
                </a:solidFill>
              </a:rPr>
              <a:t>…However, undertakings have the possibility to plead an efficiency </a:t>
            </a:r>
            <a:r>
              <a:rPr lang="en-US" sz="2000" b="0" i="1" err="1">
                <a:solidFill>
                  <a:srgbClr val="50535C"/>
                </a:solidFill>
              </a:rPr>
              <a:t>defence</a:t>
            </a:r>
            <a:r>
              <a:rPr lang="en-US" sz="2000" b="0" i="1">
                <a:solidFill>
                  <a:srgbClr val="50535C"/>
                </a:solidFill>
              </a:rPr>
              <a:t> under Article 101(3) in an individual case</a:t>
            </a:r>
            <a:r>
              <a:rPr lang="en-US" sz="2000" b="0">
                <a:solidFill>
                  <a:srgbClr val="50535C"/>
                </a:solidFill>
              </a:rPr>
              <a:t>.”</a:t>
            </a:r>
          </a:p>
          <a:p>
            <a:pPr lvl="1" indent="0">
              <a:buNone/>
            </a:pPr>
            <a:endParaRPr lang="en-US" sz="1800" b="0">
              <a:solidFill>
                <a:srgbClr val="50535C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64D975-1AB4-7148-BF2A-95B26CBCE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800573-E3BB-4C45-94CB-D34D91C89EAD}"/>
              </a:ext>
            </a:extLst>
          </p:cNvPr>
          <p:cNvSpPr txBox="1"/>
          <p:nvPr/>
        </p:nvSpPr>
        <p:spPr>
          <a:xfrm>
            <a:off x="7631394" y="1281546"/>
            <a:ext cx="4033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F7D3A1-37F2-C944-862D-60BAA1F40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7491" y="2044088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75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7F93E-2BB5-FE4D-8ADE-562A6FC7D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LEGAL ASSESSMENT OF RPM: RRP and MRP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6BD5B-E23C-DB42-B5EB-6016C21E3F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6374" y="1385553"/>
            <a:ext cx="10497684" cy="259776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Recommended resale prices (RRP) and maximum resale prices (MRP) are permitted under VBER when market shares of parties are below 30% (VGL para 226)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The risk of RRP and MRP is that they become focal point, and may be followed by most resellers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This risk increases where supplier has strong market position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Resellers may find it difficult to deviate from preferences of important supplier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E77990-D8CD-6643-B87F-F1C3F3F74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4D81B4-1452-5D44-9BF2-500561F1D7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8857" y="4124030"/>
            <a:ext cx="3534286" cy="176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210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37B86-4829-0E42-9088-C18F259A5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THE DIGITAL WORLD MATTERS: ONLINE PRICE transparency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600C69-A155-8D41-802A-3009F41E83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3790" y="1239863"/>
            <a:ext cx="5668781" cy="4384277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/>
              <a:t>There are many older NCA RPM cases (circa 2008) but cases declined after initial development of the case law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EC’s last RPM decision was 2003 – 15 year gap before next set of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Recent resurgence of RPM cases can be linked to increase in online sales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Pressure on manufacturers from brick and mortar stores to protect sales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Margin erosion from online only price discounters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/>
              <a:t>Use of monitoring software to track prices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872925-5ED1-CB44-A2B7-48CF587D1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69BE37-959F-E44A-B54C-16D3CC48E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1170" y="1725837"/>
            <a:ext cx="4787040" cy="383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31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9D1CA-14C8-AC4C-8FB1-0B420935E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THE DIGITAL WORLD MATTERS: ONLINE SALES replacing traditional sales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64C489-0A37-034F-913B-3E01243C7E7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E3C28-CF59-074F-96F1-449FE333A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891857-5E69-C74B-AAF4-701B3E1DC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1492" y="1156552"/>
            <a:ext cx="6153728" cy="5412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17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10284-C468-E240-8D63-B36366FD9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ea typeface="Book Antiqua" charset="0"/>
                <a:cs typeface="Book Antiqua" charset="0"/>
              </a:rPr>
              <a:t>Recent cases – European Commission</a:t>
            </a:r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059934-7872-394A-B625-38D976329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6976662" cy="4478149"/>
          </a:xfrm>
        </p:spPr>
        <p:txBody>
          <a:bodyPr/>
          <a:lstStyle/>
          <a:p>
            <a:pPr marL="285750" indent="-285750">
              <a:buChar char="•"/>
            </a:pPr>
            <a:r>
              <a:rPr lang="en-US" sz="2000">
                <a:ea typeface="MS PGothic"/>
              </a:rPr>
              <a:t>First RPM infringement finding by the EC for around 15 years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First time EC has referred to the impact of pricing software/algorithms in a competition law infringement decision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First time non-cartel co-operation procedure used in an RPM case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Lead to fine reductions of 40 – 50% </a:t>
            </a:r>
            <a:endParaRPr lang="en-US" sz="2000">
              <a:cs typeface="Calibri"/>
            </a:endParaRPr>
          </a:p>
          <a:p>
            <a:pPr marL="642620" lvl="1" indent="-285750"/>
            <a:r>
              <a:rPr lang="en-US" sz="1600" b="0">
                <a:solidFill>
                  <a:schemeClr val="tx1"/>
                </a:solidFill>
                <a:ea typeface="MS PGothic"/>
              </a:rPr>
              <a:t>Asus €63 million</a:t>
            </a:r>
            <a:endParaRPr lang="en-US" sz="16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642620" lvl="1" indent="-285750"/>
            <a:r>
              <a:rPr lang="en-US" sz="1600" b="0">
                <a:solidFill>
                  <a:schemeClr val="tx1"/>
                </a:solidFill>
                <a:ea typeface="MS PGothic"/>
              </a:rPr>
              <a:t>Philips €29 million</a:t>
            </a:r>
            <a:endParaRPr lang="en-US" sz="16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642620" lvl="1" indent="-285750"/>
            <a:r>
              <a:rPr lang="en-US" sz="1600" b="0">
                <a:solidFill>
                  <a:schemeClr val="tx1"/>
                </a:solidFill>
                <a:ea typeface="MS PGothic"/>
              </a:rPr>
              <a:t>Pioneer €10 million</a:t>
            </a:r>
            <a:endParaRPr lang="en-US" sz="16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642620" lvl="1" indent="-285750"/>
            <a:r>
              <a:rPr lang="en-US" sz="1600" b="0">
                <a:solidFill>
                  <a:schemeClr val="tx1"/>
                </a:solidFill>
                <a:ea typeface="MS PGothic"/>
              </a:rPr>
              <a:t>Denon &amp; Marantz €8 million</a:t>
            </a:r>
            <a:endParaRPr lang="en-US" sz="1600" b="0">
              <a:solidFill>
                <a:schemeClr val="tx1"/>
              </a:solidFill>
              <a:ea typeface="MS PGothic"/>
              <a:cs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AECF-7298-684B-A5B2-D751EA332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9DA4A0-0AAF-6741-A3EE-26CFC5C66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120" y="97633"/>
            <a:ext cx="3094460" cy="33311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BBD5DE-A062-5C4D-BF0D-05B61E89D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1942" y="4915577"/>
            <a:ext cx="2430095" cy="4497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A7664-FF30-4B4C-BA83-DF693312C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379" y="2087973"/>
            <a:ext cx="2300501" cy="12810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AAF397-8F97-3242-997A-DEFAA1A97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0695" y="3276331"/>
            <a:ext cx="3112106" cy="103736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F72E18-2715-ED43-8489-DB1FBD511A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2832" y="3666875"/>
            <a:ext cx="2896339" cy="108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01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C7F4F-AFDC-6D4E-A0B8-DE8DC55C8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ea typeface="Book Antiqua" charset="0"/>
                <a:cs typeface="Book Antiqua" charset="0"/>
              </a:rPr>
              <a:t>Recent cases – European Commission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EF0579-0ABF-BF40-9DAF-23445073A0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6007516" cy="7025578"/>
          </a:xfrm>
        </p:spPr>
        <p:txBody>
          <a:bodyPr/>
          <a:lstStyle/>
          <a:p>
            <a:r>
              <a:rPr lang="en-GB" sz="2000" b="1" i="1">
                <a:ea typeface="MS PGothic"/>
              </a:rPr>
              <a:t>Asus, Denon &amp; Marantz, Philips &amp; Pioneer (2017)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Parties restricted the ability of their online retailers to set their own retail prices for consumer electronics products (kitchen appliances, notebooks, hi-fi products)</a:t>
            </a:r>
            <a:endParaRPr lang="en-GB" sz="200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Retailers that refused to follow prices faced sanctions including threats and blocking of supplies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>
                <a:ea typeface="MS PGothic"/>
              </a:rPr>
              <a:t>Pricing algorithms used by online retailers to automatically adapt retail prices to competitors </a:t>
            </a:r>
            <a:endParaRPr lang="en-GB" sz="2000"/>
          </a:p>
          <a:p>
            <a:pPr marL="285750" indent="-285750" algn="just">
              <a:buChar char="•"/>
            </a:pPr>
            <a:r>
              <a:rPr lang="en-GB" sz="2000">
                <a:latin typeface="Calibri"/>
                <a:ea typeface="MS PGothic"/>
              </a:rPr>
              <a:t>Price monitoring tools enabled manufacturers to track resale price in real-time and intervene swiftly when prices decreased</a:t>
            </a:r>
            <a:endParaRPr lang="en-GB" sz="2000">
              <a:latin typeface="Calibri"/>
            </a:endParaRPr>
          </a:p>
          <a:p>
            <a:pPr marL="285750" indent="-285750" algn="just">
              <a:buChar char="•"/>
            </a:pPr>
            <a:endParaRPr lang="en-GB" sz="2000">
              <a:latin typeface="Calibri"/>
            </a:endParaRPr>
          </a:p>
          <a:p>
            <a:pPr marL="285750" indent="-285750" algn="just">
              <a:buChar char="•"/>
            </a:pPr>
            <a:endParaRPr lang="en-GB" sz="2000">
              <a:latin typeface="Calibri"/>
            </a:endParaRPr>
          </a:p>
          <a:p>
            <a:endParaRPr lang="en-GB">
              <a:latin typeface="Book Antiqua" panose="02040602050305030304" pitchFamily="18" charset="0"/>
            </a:endParaRPr>
          </a:p>
          <a:p>
            <a:endParaRPr lang="en-GB">
              <a:latin typeface="Book Antiqua" panose="02040602050305030304" pitchFamily="18" charset="0"/>
            </a:endParaRPr>
          </a:p>
          <a:p>
            <a:endParaRPr lang="en-GB">
              <a:latin typeface="Book Antiqua" panose="0204060205030503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51784F-81A8-C34C-BA05-F30ABBD9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608D3BC-2776-1A43-BD04-4389B950ECC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554788"/>
            <a:ext cx="631825" cy="997196"/>
          </a:xfrm>
        </p:spPr>
        <p:txBody>
          <a:bodyPr/>
          <a:lstStyle/>
          <a:p>
            <a:pPr marL="0" indent="0">
              <a:buNone/>
            </a:pP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30C3A0-CFF2-6246-AE10-ECEAE1927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0379" y="2296886"/>
            <a:ext cx="2260446" cy="24161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8ECA5D-001B-6A45-A5D6-30EC3D942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8103" y="4654086"/>
            <a:ext cx="3082725" cy="18120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2CC508A-33C2-4240-A053-325F479896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8103" y="480073"/>
            <a:ext cx="2736755" cy="273675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</p:pic>
    </p:spTree>
    <p:extLst>
      <p:ext uri="{BB962C8B-B14F-4D97-AF65-F5344CB8AC3E}">
        <p14:creationId xmlns:p14="http://schemas.microsoft.com/office/powerpoint/2010/main" val="1601490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BDBC5-6D02-D041-BFCA-F6BBCB10D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Recent cases – National authorities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12F8F0-24C1-DF47-B876-2EC2D4B20F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9736137" cy="289438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EBC182-A55C-8B40-B41F-9F5193A28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40051D-A277-BF45-9C15-FFFE6934D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49" y="1297818"/>
            <a:ext cx="1821572" cy="10282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241E24-0130-3B4A-A230-414C30FC14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1030" y="1297818"/>
            <a:ext cx="1682708" cy="1028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F05B479-5FEA-6A40-88D0-C05A6CA2F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4185" y="1301522"/>
            <a:ext cx="1682709" cy="10096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703B75-5071-344C-A19B-804DD340DCE5}"/>
              </a:ext>
            </a:extLst>
          </p:cNvPr>
          <p:cNvSpPr txBox="1"/>
          <p:nvPr/>
        </p:nvSpPr>
        <p:spPr>
          <a:xfrm>
            <a:off x="628647" y="2548512"/>
            <a:ext cx="3527893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Pianos (2019) </a:t>
            </a:r>
            <a:endParaRPr lang="en-US"/>
          </a:p>
          <a:p>
            <a:r>
              <a:rPr lang="en-US">
                <a:latin typeface="Calibri"/>
                <a:ea typeface="MS PGothic"/>
                <a:cs typeface="Calibri"/>
              </a:rPr>
              <a:t>no fine yet imposed</a:t>
            </a:r>
            <a:endParaRPr lang="en-US"/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Light fittings (2017) </a:t>
            </a:r>
          </a:p>
          <a:p>
            <a:r>
              <a:rPr lang="en-US">
                <a:latin typeface="Calibri"/>
                <a:ea typeface="MS PGothic"/>
                <a:cs typeface="Calibri"/>
              </a:rPr>
              <a:t>£2.763 million</a:t>
            </a:r>
            <a:endParaRPr lang="en-US"/>
          </a:p>
          <a:p>
            <a:endParaRPr lang="en-US"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Commercial refrigeration (2016) </a:t>
            </a:r>
            <a:r>
              <a:rPr lang="en-GB">
                <a:latin typeface="Calibri"/>
                <a:ea typeface="MS PGothic"/>
                <a:cs typeface="Calibri"/>
              </a:rPr>
              <a:t>£2.298 million </a:t>
            </a:r>
            <a:endParaRPr lang="en-GB">
              <a:cs typeface="Calibri"/>
            </a:endParaRPr>
          </a:p>
          <a:p>
            <a:endParaRPr lang="en-US"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Bathroom fittings (2016)  </a:t>
            </a:r>
          </a:p>
          <a:p>
            <a:r>
              <a:rPr lang="en-US">
                <a:latin typeface="Calibri"/>
                <a:ea typeface="MS PGothic"/>
                <a:cs typeface="Calibri"/>
              </a:rPr>
              <a:t>£786,668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0DE9C1-12A4-4B49-8D8D-ADA5A7F630BB}"/>
              </a:ext>
            </a:extLst>
          </p:cNvPr>
          <p:cNvSpPr txBox="1"/>
          <p:nvPr/>
        </p:nvSpPr>
        <p:spPr>
          <a:xfrm>
            <a:off x="4510221" y="2503689"/>
            <a:ext cx="3566978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Liquid Fertilizers (2018)</a:t>
            </a:r>
            <a:endParaRPr lang="en-GB">
              <a:cs typeface="Calibri" panose="020F0502020204030204" pitchFamily="34" charset="0"/>
            </a:endParaRPr>
          </a:p>
          <a:p>
            <a:r>
              <a:rPr lang="en-GB">
                <a:latin typeface="Calibri"/>
                <a:ea typeface="MS PGothic"/>
                <a:cs typeface="Calibri"/>
              </a:rPr>
              <a:t>€355 000 </a:t>
            </a:r>
            <a:endParaRPr lang="en-GB">
              <a:cs typeface="Calibri"/>
            </a:endParaRPr>
          </a:p>
          <a:p>
            <a:endParaRPr lang="en-GB">
              <a:latin typeface="Calibri"/>
              <a:ea typeface="MS PGothic"/>
              <a:cs typeface="Calibri"/>
            </a:endParaRPr>
          </a:p>
          <a:p>
            <a:r>
              <a:rPr lang="en-GB">
                <a:latin typeface="Calibri"/>
                <a:ea typeface="MS PGothic"/>
                <a:cs typeface="Calibri"/>
              </a:rPr>
              <a:t>Liquid Fuel Backup Heating Units (2016)</a:t>
            </a:r>
          </a:p>
          <a:p>
            <a:r>
              <a:rPr lang="en-GB">
                <a:latin typeface="Calibri"/>
                <a:ea typeface="MS PGothic"/>
                <a:cs typeface="Calibri"/>
              </a:rPr>
              <a:t>€9.013 million </a:t>
            </a:r>
            <a:endParaRPr lang="en-GB"/>
          </a:p>
          <a:p>
            <a:endParaRPr lang="en-GB">
              <a:latin typeface="Calibri"/>
              <a:ea typeface="MS PGothic"/>
              <a:cs typeface="Calibri"/>
            </a:endParaRPr>
          </a:p>
          <a:p>
            <a:r>
              <a:rPr lang="en-GB">
                <a:latin typeface="Calibri"/>
                <a:ea typeface="MS PGothic"/>
                <a:cs typeface="Calibri"/>
              </a:rPr>
              <a:t>Fancy Goods and Toys Distribution (2011)</a:t>
            </a:r>
            <a:endParaRPr lang="en-US">
              <a:highlight>
                <a:srgbClr val="FFFF00"/>
              </a:highlight>
              <a:latin typeface="Calibri"/>
              <a:ea typeface="MS PGothic"/>
              <a:cs typeface="Calibri"/>
            </a:endParaRPr>
          </a:p>
          <a:p>
            <a:r>
              <a:rPr lang="en-GB">
                <a:latin typeface="Calibri"/>
                <a:ea typeface="MS PGothic"/>
                <a:cs typeface="Calibri"/>
              </a:rPr>
              <a:t>€1.34 million</a:t>
            </a:r>
            <a:endParaRPr lang="en-US">
              <a:highlight>
                <a:srgbClr val="FFFF00"/>
              </a:highlight>
              <a:latin typeface="Calibri"/>
              <a:ea typeface="MS PGothic"/>
              <a:cs typeface="Calibri"/>
            </a:endParaRPr>
          </a:p>
          <a:p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DED300-318F-4065-B9E0-9D741BC9D6D5}"/>
              </a:ext>
            </a:extLst>
          </p:cNvPr>
          <p:cNvSpPr txBox="1"/>
          <p:nvPr/>
        </p:nvSpPr>
        <p:spPr>
          <a:xfrm>
            <a:off x="9058410" y="2406571"/>
            <a:ext cx="3607866" cy="48013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Bicycles (2019)</a:t>
            </a:r>
            <a:endParaRPr lang="en-US">
              <a:cs typeface="Calibri"/>
            </a:endParaRPr>
          </a:p>
          <a:p>
            <a:r>
              <a:rPr lang="en-GB">
                <a:latin typeface="Calibri"/>
                <a:ea typeface="MS PGothic"/>
                <a:cs typeface="Calibri"/>
              </a:rPr>
              <a:t>€13.4 million </a:t>
            </a:r>
            <a:r>
              <a:rPr lang="en-US">
                <a:latin typeface="Calibri"/>
                <a:ea typeface="MS PGothic"/>
                <a:cs typeface="Calibri"/>
              </a:rPr>
              <a:t>  </a:t>
            </a:r>
            <a:endParaRPr lang="en-US"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Textiles (2017)</a:t>
            </a:r>
          </a:p>
          <a:p>
            <a:r>
              <a:rPr lang="en-GB">
                <a:latin typeface="Calibri"/>
                <a:ea typeface="MS PGothic"/>
                <a:cs typeface="Calibri"/>
              </a:rPr>
              <a:t>€10.9 million</a:t>
            </a:r>
            <a:endParaRPr lang="en-US">
              <a:latin typeface="Calibri"/>
              <a:ea typeface="MS PGothic"/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Beers (2016)</a:t>
            </a:r>
          </a:p>
          <a:p>
            <a:r>
              <a:rPr lang="en-GB">
                <a:latin typeface="Calibri"/>
                <a:ea typeface="MS PGothic"/>
                <a:cs typeface="Calibri"/>
              </a:rPr>
              <a:t>€90.5 million</a:t>
            </a:r>
            <a:endParaRPr lang="en-US">
              <a:latin typeface="Calibri"/>
              <a:ea typeface="MS PGothic"/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Roasted Coffee (2016)</a:t>
            </a:r>
          </a:p>
          <a:p>
            <a:r>
              <a:rPr lang="en-GB">
                <a:latin typeface="Calibri"/>
                <a:ea typeface="MS PGothic"/>
                <a:cs typeface="Calibri"/>
              </a:rPr>
              <a:t>€30 million</a:t>
            </a:r>
            <a:endParaRPr lang="en-US">
              <a:latin typeface="Calibri"/>
              <a:ea typeface="MS PGothic"/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r>
              <a:rPr lang="en-US">
                <a:latin typeface="Calibri"/>
                <a:ea typeface="MS PGothic"/>
                <a:cs typeface="Calibri"/>
              </a:rPr>
              <a:t>Haribo (2016)</a:t>
            </a:r>
          </a:p>
          <a:p>
            <a:r>
              <a:rPr lang="en-GB">
                <a:latin typeface="Calibri"/>
                <a:ea typeface="MS PGothic"/>
                <a:cs typeface="Calibri"/>
              </a:rPr>
              <a:t>€60 million</a:t>
            </a:r>
            <a:r>
              <a:rPr lang="en-US">
                <a:latin typeface="Calibri"/>
                <a:ea typeface="MS PGothic"/>
                <a:cs typeface="Calibri"/>
              </a:rPr>
              <a:t> </a:t>
            </a:r>
            <a:endParaRPr lang="en-US"/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888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uclid Colours">
      <a:dk1>
        <a:srgbClr val="50535C"/>
      </a:dk1>
      <a:lt1>
        <a:srgbClr val="FFFFFF"/>
      </a:lt1>
      <a:dk2>
        <a:srgbClr val="1D4491"/>
      </a:dk2>
      <a:lt2>
        <a:srgbClr val="00AAE5"/>
      </a:lt2>
      <a:accent1>
        <a:srgbClr val="00AAE5"/>
      </a:accent1>
      <a:accent2>
        <a:srgbClr val="1D4491"/>
      </a:accent2>
      <a:accent3>
        <a:srgbClr val="B4CDEB"/>
      </a:accent3>
      <a:accent4>
        <a:srgbClr val="AF469A"/>
      </a:accent4>
      <a:accent5>
        <a:srgbClr val="50535C"/>
      </a:accent5>
      <a:accent6>
        <a:srgbClr val="989493"/>
      </a:accent6>
      <a:hlink>
        <a:srgbClr val="00AAE5"/>
      </a:hlink>
      <a:folHlink>
        <a:srgbClr val="007FA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36068b9-0f0a-45cb-8291-a85a06addcfc">ZQQUK24ZV7C3-204808880-5099</_dlc_DocId>
    <_dlc_DocIdUrl xmlns="f36068b9-0f0a-45cb-8291-a85a06addcfc">
      <Url>https://euclidlaw.sharepoint.com/Client_Files/_layouts/15/DocIdRedir.aspx?ID=ZQQUK24ZV7C3-204808880-5099</Url>
      <Description>ZQQUK24ZV7C3-204808880-5099</Description>
    </_dlc_DocIdUrl>
    <Matter_x0020_Name xmlns="f36068b9-0f0a-45cb-8291-a85a06addcfc">General VBER Advice</Matter_x0020_Name>
    <TaxKeywordTaxHTField xmlns="f36068b9-0f0a-45cb-8291-a85a06addcfc">
      <Terms xmlns="http://schemas.microsoft.com/office/infopath/2007/PartnerControls"/>
    </TaxKeywordTaxHTField>
    <Matter_x0020_Type xmlns="f36068b9-0f0a-45cb-8291-a85a06addcfc">Vertical Restraints</Matter_x0020_Type>
    <Old_x0020_Location xmlns="67a6ac2f-2804-4f09-ae1f-b07e7015a01a" xsi:nil="true"/>
    <TaxCatchAll xmlns="f36068b9-0f0a-45cb-8291-a85a06addcfc"/>
    <Client xmlns="f36068b9-0f0a-45cb-8291-a85a06addcfc">Vorys</Client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ttendance Note" ma:contentTypeID="0x0101001716CE8A09CEBC4DBE766361BC4B86FE00E290CEE9EA7D0C40B475F6DDC7C2C22E" ma:contentTypeVersion="15" ma:contentTypeDescription="" ma:contentTypeScope="" ma:versionID="5d4e4ab193c47d57dfa425373f36fa78">
  <xsd:schema xmlns:xsd="http://www.w3.org/2001/XMLSchema" xmlns:xs="http://www.w3.org/2001/XMLSchema" xmlns:p="http://schemas.microsoft.com/office/2006/metadata/properties" xmlns:ns2="f36068b9-0f0a-45cb-8291-a85a06addcfc" xmlns:ns3="67a6ac2f-2804-4f09-ae1f-b07e7015a01a" targetNamespace="http://schemas.microsoft.com/office/2006/metadata/properties" ma:root="true" ma:fieldsID="98c0c63f5f3f317e09fa9c42d5ef8b6c" ns2:_="" ns3:_="">
    <xsd:import namespace="f36068b9-0f0a-45cb-8291-a85a06addcfc"/>
    <xsd:import namespace="67a6ac2f-2804-4f09-ae1f-b07e7015a01a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_dlc_DocId" minOccurs="0"/>
                <xsd:element ref="ns2:_dlc_DocIdUrl" minOccurs="0"/>
                <xsd:element ref="ns2:_dlc_DocIdPersistId" minOccurs="0"/>
                <xsd:element ref="ns3:Old_x0020_Location" minOccurs="0"/>
                <xsd:element ref="ns2:Client"/>
                <xsd:element ref="ns2:Matter_x0020_Name"/>
                <xsd:element ref="ns2:Matter_x0020_Typ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068b9-0f0a-45cb-8291-a85a06addcfc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4361282-f436-46ab-bc65-ad49e1e3e1ff}" ma:internalName="TaxCatchAll" ma:showField="CatchAllData" ma:web="f36068b9-0f0a-45cb-8291-a85a06addc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4361282-f436-46ab-bc65-ad49e1e3e1ff}" ma:internalName="TaxCatchAllLabel" ma:readOnly="true" ma:showField="CatchAllDataLabel" ma:web="f36068b9-0f0a-45cb-8291-a85a06addc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Client" ma:index="16" ma:displayName="Client" ma:format="Dropdown" ma:indexed="true" ma:internalName="Client">
      <xsd:simpleType>
        <xsd:restriction base="dms:Choice">
          <xsd:enumeration value="Please Select"/>
          <xsd:enumeration value="Abhaya Ltd"/>
          <xsd:enumeration value="Access Link"/>
          <xsd:enumeration value="ALRO"/>
          <xsd:enumeration value="Avisa"/>
          <xsd:enumeration value="Axa"/>
          <xsd:enumeration value="Barclays"/>
          <xsd:enumeration value="BFA Law"/>
          <xsd:enumeration value="BidOnThis"/>
          <xsd:enumeration value="BP"/>
          <xsd:enumeration value="BP Aromatics Ltd"/>
          <xsd:enumeration value="BP Oil Int Ltd"/>
          <xsd:enumeration value="Bradbeers"/>
          <xsd:enumeration value="Brambles"/>
          <xsd:enumeration value="Celsa"/>
          <xsd:enumeration value="CIIA"/>
          <xsd:enumeration value="Circle K AS"/>
          <xsd:enumeration value="Cissus Ltd"/>
          <xsd:enumeration value="City &amp; County Healthcare Group"/>
          <xsd:enumeration value="CityJet"/>
          <xsd:enumeration value="Direct Energie"/>
          <xsd:enumeration value="EEX-Powernext"/>
          <xsd:enumeration value="Elliott"/>
          <xsd:enumeration value="Europe Economics"/>
          <xsd:enumeration value="FGVW (friedrich Graf von Westphalen)"/>
          <xsd:enumeration value="Glenmark"/>
          <xsd:enumeration value="H+H"/>
          <xsd:enumeration value="ILIAD SA-Free"/>
          <xsd:enumeration value="ING"/>
          <xsd:enumeration value="Integral"/>
          <xsd:enumeration value="JBT"/>
          <xsd:enumeration value="Johnson &amp; Johnson"/>
          <xsd:enumeration value="Kathryn Matthews"/>
          <xsd:enumeration value="LRP"/>
          <xsd:enumeration value="Mastercard"/>
          <xsd:enumeration value="Memoria"/>
          <xsd:enumeration value="Mircea &amp; Partners"/>
          <xsd:enumeration value="MMA Holdings UK Plc"/>
          <xsd:enumeration value="Netflix"/>
          <xsd:enumeration value="Newscorp"/>
          <xsd:enumeration value="NHBC"/>
          <xsd:enumeration value="NLC"/>
          <xsd:enumeration value="Orlen"/>
          <xsd:enumeration value="Patronatul Societatilor din Constructii"/>
          <xsd:enumeration value="Pattern"/>
          <xsd:enumeration value="PJS"/>
          <xsd:enumeration value="Powernext-EEX"/>
          <xsd:enumeration value="Project Force"/>
          <xsd:enumeration value="Refresco BV"/>
          <xsd:enumeration value="Rosneft GSA"/>
          <xsd:enumeration value="SevenRooms"/>
          <xsd:enumeration value="Sino Star"/>
          <xsd:enumeration value="Soldan- EM Eukal"/>
          <xsd:enumeration value="Stolt-Nielsen"/>
          <xsd:enumeration value="Stormfront"/>
          <xsd:enumeration value="Triptease"/>
          <xsd:enumeration value="Unlockd"/>
          <xsd:enumeration value="Vorys"/>
          <xsd:enumeration value="Waterscan"/>
          <xsd:enumeration value="Wrigley-Mars"/>
        </xsd:restriction>
      </xsd:simpleType>
    </xsd:element>
    <xsd:element name="Matter_x0020_Name" ma:index="17" ma:displayName="Matter Name" ma:default="Please select" ma:format="Dropdown" ma:indexed="true" ma:internalName="Matter_x0020_Name">
      <xsd:simpleType>
        <xsd:restriction base="dms:Choice">
          <xsd:enumeration value="Please select"/>
          <xsd:enumeration value="Advice Access Link"/>
          <xsd:enumeration value="Advice re Sugar cartel"/>
          <xsd:enumeration value="Aer Lingus"/>
          <xsd:enumeration value="Aker"/>
          <xsd:enumeration value="Apple"/>
          <xsd:enumeration value="Atrium"/>
          <xsd:enumeration value="Bid on This Complaint"/>
          <xsd:enumeration value="BPF/Motonovo"/>
          <xsd:enumeration value="CDN Provision"/>
          <xsd:enumeration value="CMA Investigation"/>
          <xsd:enumeration value="CMA Remittal"/>
          <xsd:enumeration value="CMA Study"/>
          <xsd:enumeration value="Comp Law Advice"/>
          <xsd:enumeration value="Competition Law Implications"/>
          <xsd:enumeration value="Compliance Programme"/>
          <xsd:enumeration value="Consumer Code JV re-structure"/>
          <xsd:enumeration value="CRH-Tarmac"/>
          <xsd:enumeration value="DE/BFM Advice re EC meeting"/>
          <xsd:enumeration value="DG COMP - Loan Syndication Study"/>
          <xsd:enumeration value="EU Competition Complaint"/>
          <xsd:enumeration value="Funerals MIR - Memoria"/>
          <xsd:enumeration value="GE Engine Support"/>
          <xsd:enumeration value="General"/>
          <xsd:enumeration value="General VBER Advice"/>
          <xsd:enumeration value="German Law Advice"/>
          <xsd:enumeration value="Glanbia Pitch"/>
          <xsd:enumeration value="Google"/>
          <xsd:enumeration value="Google Ads Inquiry"/>
          <xsd:enumeration value="Green Certificates"/>
          <xsd:enumeration value="GSK"/>
          <xsd:enumeration value="HydroElectrica"/>
          <xsd:enumeration value="IBER"/>
          <xsd:enumeration value="ICE - Trayport agreement"/>
          <xsd:enumeration value="Lithuanian Govt Appeal"/>
          <xsd:enumeration value="Litigation Funding"/>
          <xsd:enumeration value="Litigation with Booking.com"/>
          <xsd:enumeration value="Litigation with SSP Ltd"/>
          <xsd:enumeration value="Lotos Merger"/>
          <xsd:enumeration value="Margin Squeeze"/>
          <xsd:enumeration value="Mears"/>
          <xsd:enumeration value="NED Matter"/>
          <xsd:enumeration value="OpenTable"/>
          <xsd:enumeration value="Poole Lighting"/>
          <xsd:enumeration value="Project Auckland"/>
          <xsd:enumeration value="Project Charlie"/>
          <xsd:enumeration value="Project Clever"/>
          <xsd:enumeration value="Project Coolidge"/>
          <xsd:enumeration value="Project Cuba Libre"/>
          <xsd:enumeration value="Project Daisy"/>
          <xsd:enumeration value="Project Davos"/>
          <xsd:enumeration value="Project Dominguo"/>
          <xsd:enumeration value="Project Duncannon"/>
          <xsd:enumeration value="Project Flower"/>
          <xsd:enumeration value="Project Forcefield"/>
          <xsd:enumeration value="Project Goose"/>
          <xsd:enumeration value="Project Kin"/>
          <xsd:enumeration value="Project Porto"/>
          <xsd:enumeration value="Project Sky"/>
          <xsd:enumeration value="Project Tribe"/>
          <xsd:enumeration value="SanDisk"/>
          <xsd:enumeration value="TIM"/>
        </xsd:restriction>
      </xsd:simpleType>
    </xsd:element>
    <xsd:element name="Matter_x0020_Type" ma:index="18" ma:displayName="Matter Type" ma:default="Please Select" ma:format="Dropdown" ma:indexed="true" ma:internalName="Matter_x0020_Type">
      <xsd:simpleType>
        <xsd:restriction base="dms:Choice">
          <xsd:enumeration value="Please Select"/>
          <xsd:enumeration value="CMA Cartel Investigation"/>
          <xsd:enumeration value="Compliance"/>
          <xsd:enumeration value="EC Antitrust advice"/>
          <xsd:enumeration value="EC Cartel Investigations"/>
          <xsd:enumeration value="EC Dominance Investigation"/>
          <xsd:enumeration value="EC Merger"/>
          <xsd:enumeration value="General Legal Advice"/>
          <xsd:enumeration value="Litigation"/>
          <xsd:enumeration value="Market Study"/>
          <xsd:enumeration value="Other  Dominance Investigation"/>
          <xsd:enumeration value="Other Cartel Investigation"/>
          <xsd:enumeration value="Other Merger"/>
          <xsd:enumeration value="PSR Investigation"/>
          <xsd:enumeration value="State Aid"/>
          <xsd:enumeration value="State Aid Complaint"/>
          <xsd:enumeration value="Vertical Restraints"/>
          <xsd:enumeration value="UK  Dominance Investigation"/>
          <xsd:enumeration value="UK Merge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6ac2f-2804-4f09-ae1f-b07e7015a01a" elementFormDefault="qualified">
    <xsd:import namespace="http://schemas.microsoft.com/office/2006/documentManagement/types"/>
    <xsd:import namespace="http://schemas.microsoft.com/office/infopath/2007/PartnerControls"/>
    <xsd:element name="Old_x0020_Location" ma:index="15" nillable="true" ma:displayName="Old Location" ma:hidden="true" ma:internalName="Old_x0020_Location" ma:readOnly="false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2A99EA-301A-402E-BD73-B531B2ECF260}">
  <ds:schemaRefs>
    <ds:schemaRef ds:uri="http://schemas.microsoft.com/office/2006/metadata/properties"/>
    <ds:schemaRef ds:uri="http://schemas.microsoft.com/office/infopath/2007/PartnerControls"/>
    <ds:schemaRef ds:uri="f36068b9-0f0a-45cb-8291-a85a06addcfc"/>
    <ds:schemaRef ds:uri="67a6ac2f-2804-4f09-ae1f-b07e7015a01a"/>
  </ds:schemaRefs>
</ds:datastoreItem>
</file>

<file path=customXml/itemProps2.xml><?xml version="1.0" encoding="utf-8"?>
<ds:datastoreItem xmlns:ds="http://schemas.openxmlformats.org/officeDocument/2006/customXml" ds:itemID="{98E3008D-9363-4CFF-A9E6-9DA274F9B7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6068b9-0f0a-45cb-8291-a85a06addcfc"/>
    <ds:schemaRef ds:uri="67a6ac2f-2804-4f09-ae1f-b07e7015a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78A4E4-D8F6-406E-8439-9FFDEEDC8DD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B9A9A4F-2762-4293-98D3-DB30FF1278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Microsoft Office PowerPoint</Application>
  <PresentationFormat>Widescreen</PresentationFormat>
  <Paragraphs>178</Paragraphs>
  <Slides>17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Vertical Restraints &amp; Distribution 2019   Retail Price Maintenance in the Digital World</vt:lpstr>
      <vt:lpstr>introduction</vt:lpstr>
      <vt:lpstr>THE LEGAL ASSESSMENT OF RPM: back to basics</vt:lpstr>
      <vt:lpstr>THE LEGAL ASSESSMENT OF RPM: RRP and MRP</vt:lpstr>
      <vt:lpstr>WHY THE DIGITAL WORLD MATTERS: ONLINE PRICE transparency </vt:lpstr>
      <vt:lpstr>WHY THE DIGITAL WORLD MATTERS: ONLINE SALES replacing traditional sales</vt:lpstr>
      <vt:lpstr>Recent cases – European Commission</vt:lpstr>
      <vt:lpstr>Recent cases – European Commission</vt:lpstr>
      <vt:lpstr>Recent cases – National authorities</vt:lpstr>
      <vt:lpstr>Recent cases – UK</vt:lpstr>
      <vt:lpstr>Recent cases – FRANCE</vt:lpstr>
      <vt:lpstr>Recent cases – germany</vt:lpstr>
      <vt:lpstr>Key themes: MONITORING SOFTWARE</vt:lpstr>
      <vt:lpstr>Key themes: Leniency and co-operation </vt:lpstr>
      <vt:lpstr>Key themes: THE ELUSIVE SEARCH FOR EFFICIENCY ARGUMENTS</vt:lpstr>
      <vt:lpstr>RPM in the future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Sarah Long</cp:lastModifiedBy>
  <cp:revision>2</cp:revision>
  <cp:lastPrinted>2019-05-10T15:32:37Z</cp:lastPrinted>
  <dcterms:created xsi:type="dcterms:W3CDTF">2016-02-09T14:29:31Z</dcterms:created>
  <dcterms:modified xsi:type="dcterms:W3CDTF">2019-07-02T12:27:00Z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0x0101001716CE8A09CEBC4DBE766361BC4B86FE00E290CEE9EA7D0C40B475F6DDC7C2C22E</vt:lpwstr>
  </property>
  <property fmtid="{D5CDD505-2E9C-101B-9397-08002B2CF9AE}" pid="3" name="_dlc_DocIdItemGuid">
    <vt:lpwstr>963e34d6-eee2-40dd-bb0f-26e80de55ceb</vt:lpwstr>
  </property>
  <property fmtid="{D5CDD505-2E9C-101B-9397-08002B2CF9AE}" pid="4" name="TaxKeyword">
    <vt:lpwstr/>
  </property>
  <property fmtid="{D5CDD505-2E9C-101B-9397-08002B2CF9AE}" pid="5" name="TaxCatchAll">
    <vt:lpwstr/>
  </property>
  <property fmtid="{D5CDD505-2E9C-101B-9397-08002B2CF9AE}" pid="6" name="TaxKeywordTaxHTField">
    <vt:lpwstr/>
  </property>
  <property fmtid="{D5CDD505-2E9C-101B-9397-08002B2CF9AE}" pid="7" name="SharedWithUsers">
    <vt:lpwstr>18;#Sarah Long;#213;#Eve Meurgey;#13;#Johanan Tang</vt:lpwstr>
  </property>
</Properties>
</file>