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5"/>
  </p:sldMasterIdLst>
  <p:notesMasterIdLst>
    <p:notesMasterId r:id="rId24"/>
  </p:notesMasterIdLst>
  <p:sldIdLst>
    <p:sldId id="291" r:id="rId6"/>
    <p:sldId id="386" r:id="rId7"/>
    <p:sldId id="391" r:id="rId8"/>
    <p:sldId id="395" r:id="rId9"/>
    <p:sldId id="380" r:id="rId10"/>
    <p:sldId id="392" r:id="rId11"/>
    <p:sldId id="393" r:id="rId12"/>
    <p:sldId id="403" r:id="rId13"/>
    <p:sldId id="394" r:id="rId14"/>
    <p:sldId id="398" r:id="rId15"/>
    <p:sldId id="402" r:id="rId16"/>
    <p:sldId id="399" r:id="rId17"/>
    <p:sldId id="400" r:id="rId18"/>
    <p:sldId id="365" r:id="rId19"/>
    <p:sldId id="404" r:id="rId20"/>
    <p:sldId id="385" r:id="rId21"/>
    <p:sldId id="397" r:id="rId22"/>
    <p:sldId id="274" r:id="rId23"/>
  </p:sldIdLst>
  <p:sldSz cx="12192000" cy="6858000"/>
  <p:notesSz cx="6858000" cy="15716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ve Meurgey" initials="EM" lastIdx="1" clrIdx="0">
    <p:extLst>
      <p:ext uri="{19B8F6BF-5375-455C-9EA6-DF929625EA0E}">
        <p15:presenceInfo xmlns:p15="http://schemas.microsoft.com/office/powerpoint/2012/main" userId="S::eve.meurgey@euclid-law.eu::dea49ff8-df68-4ede-80e5-ff19e0307fa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469A"/>
    <a:srgbClr val="B0ADAC"/>
    <a:srgbClr val="50535C"/>
    <a:srgbClr val="989493"/>
    <a:srgbClr val="1E4592"/>
    <a:srgbClr val="B4CDEB"/>
    <a:srgbClr val="00AAE5"/>
    <a:srgbClr val="D6D5D4"/>
    <a:srgbClr val="00ABE6"/>
    <a:srgbClr val="A7D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18"/>
    <p:restoredTop sz="93455"/>
  </p:normalViewPr>
  <p:slideViewPr>
    <p:cSldViewPr snapToGrid="0">
      <p:cViewPr varScale="1">
        <p:scale>
          <a:sx n="106" d="100"/>
          <a:sy n="106" d="100"/>
        </p:scale>
        <p:origin x="648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F7F64C0-0CD2-4BC3-8810-ED3352249465}" type="datetimeFigureOut">
              <a:rPr lang="en-GB" altLang="en-US"/>
              <a:pPr>
                <a:defRPr/>
              </a:pPr>
              <a:t>02/07/2019</a:t>
            </a:fld>
            <a:endParaRPr lang="en-GB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87656E3-FBE8-45DD-8F6E-A46E84C452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60061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1745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1046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68749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87656E3-FBE8-45DD-8F6E-A46E84C45260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942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0"/>
            <a:ext cx="56753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1054100"/>
            <a:ext cx="18272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 userDrawn="1"/>
        </p:nvCxnSpPr>
        <p:spPr>
          <a:xfrm>
            <a:off x="3179763" y="4303713"/>
            <a:ext cx="1004887" cy="0"/>
          </a:xfrm>
          <a:prstGeom prst="line">
            <a:avLst/>
          </a:prstGeom>
          <a:ln w="114300">
            <a:solidFill>
              <a:srgbClr val="1E4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1071563" y="5721350"/>
            <a:ext cx="1858962" cy="0"/>
          </a:xfrm>
          <a:prstGeom prst="line">
            <a:avLst/>
          </a:prstGeom>
          <a:ln w="19050">
            <a:solidFill>
              <a:srgbClr val="D6D5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383" y="2423199"/>
            <a:ext cx="6569764" cy="1773482"/>
          </a:xfrm>
        </p:spPr>
        <p:txBody>
          <a:bodyPr lIns="91440" tIns="45720" rIns="91440" bIns="45720" rtlCol="0" anchor="b" anchorCtr="1">
            <a:normAutofit/>
          </a:bodyPr>
          <a:lstStyle>
            <a:lvl1pPr algn="r">
              <a:defRPr lang="en-US" sz="4800" b="0" spc="-100" dirty="0">
                <a:solidFill>
                  <a:srgbClr val="1E4592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984319" y="4876796"/>
            <a:ext cx="4054475" cy="726136"/>
          </a:xfrm>
        </p:spPr>
        <p:txBody>
          <a:bodyPr lIns="91440" tIns="45720" rIns="91440" bIns="45720" rtlCol="0" anchor="b">
            <a:normAutofit/>
          </a:bodyPr>
          <a:lstStyle>
            <a:lvl1pPr marL="0" indent="0">
              <a:buNone/>
              <a:defRPr lang="en-US" sz="1800" cap="none" dirty="0" smtClean="0">
                <a:solidFill>
                  <a:srgbClr val="1E4592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984319" y="5820816"/>
            <a:ext cx="4054475" cy="599862"/>
          </a:xfrm>
        </p:spPr>
        <p:txBody>
          <a:bodyPr lIns="91440" tIns="45720" rIns="91440" bIns="45720" rtlCol="0">
            <a:normAutofit/>
          </a:bodyPr>
          <a:lstStyle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1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202900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647D1BB7-5024-446B-958E-A13E14D209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985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0537825" y="0"/>
            <a:ext cx="1654175" cy="108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825" y="4849813"/>
            <a:ext cx="24193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800" y="3190298"/>
            <a:ext cx="7241800" cy="84455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160753" y="788820"/>
            <a:ext cx="3108325" cy="384668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600"/>
            </a:lvl1pPr>
            <a:lvl2pPr marL="457200" indent="0">
              <a:spcBef>
                <a:spcPts val="800"/>
              </a:spcBef>
              <a:buNone/>
              <a:defRPr sz="1400"/>
            </a:lvl2pPr>
            <a:lvl3pPr marL="914400" indent="0">
              <a:spcBef>
                <a:spcPts val="800"/>
              </a:spcBef>
              <a:buNone/>
              <a:defRPr sz="1200"/>
            </a:lvl3pPr>
            <a:lvl4pPr marL="1371600" indent="0">
              <a:spcBef>
                <a:spcPts val="800"/>
              </a:spcBef>
              <a:buNone/>
              <a:defRPr sz="1100"/>
            </a:lvl4pPr>
            <a:lvl5pPr marL="1828800" indent="0">
              <a:spcBef>
                <a:spcPts val="800"/>
              </a:spcBef>
              <a:buNone/>
              <a:defRPr sz="11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C548366F-62A1-4084-B80F-1A8BC986CB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5272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70E26D54-8730-4A36-86A6-F8FE84E614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170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945F75DA-46B0-4A6D-98E0-56D561A5E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9858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 userDrawn="1"/>
        </p:nvCxnSpPr>
        <p:spPr>
          <a:xfrm flipV="1">
            <a:off x="2274888" y="2116138"/>
            <a:ext cx="606425" cy="850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 userDrawn="1"/>
        </p:nvCxnSpPr>
        <p:spPr>
          <a:xfrm flipV="1">
            <a:off x="9339263" y="3836988"/>
            <a:ext cx="606425" cy="850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552893" y="638050"/>
            <a:ext cx="1129867" cy="360674"/>
            <a:chOff x="218" y="429"/>
            <a:chExt cx="921" cy="294"/>
          </a:xfrm>
          <a:solidFill>
            <a:schemeClr val="bg1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81" y="448"/>
              <a:ext cx="92" cy="155"/>
            </a:xfrm>
            <a:custGeom>
              <a:avLst/>
              <a:gdLst>
                <a:gd name="T0" fmla="*/ 0 w 92"/>
                <a:gd name="T1" fmla="*/ 0 h 155"/>
                <a:gd name="T2" fmla="*/ 92 w 92"/>
                <a:gd name="T3" fmla="*/ 0 h 155"/>
                <a:gd name="T4" fmla="*/ 92 w 92"/>
                <a:gd name="T5" fmla="*/ 12 h 155"/>
                <a:gd name="T6" fmla="*/ 14 w 92"/>
                <a:gd name="T7" fmla="*/ 12 h 155"/>
                <a:gd name="T8" fmla="*/ 14 w 92"/>
                <a:gd name="T9" fmla="*/ 70 h 155"/>
                <a:gd name="T10" fmla="*/ 79 w 92"/>
                <a:gd name="T11" fmla="*/ 70 h 155"/>
                <a:gd name="T12" fmla="*/ 79 w 92"/>
                <a:gd name="T13" fmla="*/ 82 h 155"/>
                <a:gd name="T14" fmla="*/ 14 w 92"/>
                <a:gd name="T15" fmla="*/ 82 h 155"/>
                <a:gd name="T16" fmla="*/ 14 w 92"/>
                <a:gd name="T17" fmla="*/ 143 h 155"/>
                <a:gd name="T18" fmla="*/ 92 w 92"/>
                <a:gd name="T19" fmla="*/ 143 h 155"/>
                <a:gd name="T20" fmla="*/ 92 w 92"/>
                <a:gd name="T21" fmla="*/ 155 h 155"/>
                <a:gd name="T22" fmla="*/ 0 w 92"/>
                <a:gd name="T23" fmla="*/ 155 h 155"/>
                <a:gd name="T24" fmla="*/ 0 w 92"/>
                <a:gd name="T25" fmla="*/ 0 h 155"/>
                <a:gd name="T26" fmla="*/ 0 w 92"/>
                <a:gd name="T2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155">
                  <a:moveTo>
                    <a:pt x="0" y="0"/>
                  </a:moveTo>
                  <a:lnTo>
                    <a:pt x="92" y="0"/>
                  </a:lnTo>
                  <a:lnTo>
                    <a:pt x="92" y="12"/>
                  </a:lnTo>
                  <a:lnTo>
                    <a:pt x="14" y="12"/>
                  </a:lnTo>
                  <a:lnTo>
                    <a:pt x="14" y="70"/>
                  </a:lnTo>
                  <a:lnTo>
                    <a:pt x="79" y="70"/>
                  </a:lnTo>
                  <a:lnTo>
                    <a:pt x="79" y="82"/>
                  </a:lnTo>
                  <a:lnTo>
                    <a:pt x="14" y="82"/>
                  </a:lnTo>
                  <a:lnTo>
                    <a:pt x="14" y="143"/>
                  </a:lnTo>
                  <a:lnTo>
                    <a:pt x="92" y="143"/>
                  </a:lnTo>
                  <a:lnTo>
                    <a:pt x="92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02" y="448"/>
              <a:ext cx="106" cy="157"/>
            </a:xfrm>
            <a:custGeom>
              <a:avLst/>
              <a:gdLst>
                <a:gd name="T0" fmla="*/ 56 w 113"/>
                <a:gd name="T1" fmla="*/ 154 h 167"/>
                <a:gd name="T2" fmla="*/ 99 w 113"/>
                <a:gd name="T3" fmla="*/ 116 h 167"/>
                <a:gd name="T4" fmla="*/ 99 w 113"/>
                <a:gd name="T5" fmla="*/ 0 h 167"/>
                <a:gd name="T6" fmla="*/ 113 w 113"/>
                <a:gd name="T7" fmla="*/ 0 h 167"/>
                <a:gd name="T8" fmla="*/ 113 w 113"/>
                <a:gd name="T9" fmla="*/ 116 h 167"/>
                <a:gd name="T10" fmla="*/ 56 w 113"/>
                <a:gd name="T11" fmla="*/ 167 h 167"/>
                <a:gd name="T12" fmla="*/ 0 w 113"/>
                <a:gd name="T13" fmla="*/ 116 h 167"/>
                <a:gd name="T14" fmla="*/ 0 w 113"/>
                <a:gd name="T15" fmla="*/ 0 h 167"/>
                <a:gd name="T16" fmla="*/ 15 w 113"/>
                <a:gd name="T17" fmla="*/ 0 h 167"/>
                <a:gd name="T18" fmla="*/ 15 w 113"/>
                <a:gd name="T19" fmla="*/ 116 h 167"/>
                <a:gd name="T20" fmla="*/ 56 w 113"/>
                <a:gd name="T21" fmla="*/ 15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3" h="167">
                  <a:moveTo>
                    <a:pt x="56" y="154"/>
                  </a:moveTo>
                  <a:cubicBezTo>
                    <a:pt x="83" y="154"/>
                    <a:pt x="99" y="144"/>
                    <a:pt x="99" y="116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113" y="153"/>
                    <a:pt x="93" y="167"/>
                    <a:pt x="56" y="167"/>
                  </a:cubicBezTo>
                  <a:cubicBezTo>
                    <a:pt x="21" y="167"/>
                    <a:pt x="0" y="153"/>
                    <a:pt x="0" y="1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15" y="144"/>
                    <a:pt x="30" y="154"/>
                    <a:pt x="56" y="154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41" y="445"/>
              <a:ext cx="99" cy="160"/>
            </a:xfrm>
            <a:custGeom>
              <a:avLst/>
              <a:gdLst>
                <a:gd name="T0" fmla="*/ 105 w 105"/>
                <a:gd name="T1" fmla="*/ 165 h 170"/>
                <a:gd name="T2" fmla="*/ 60 w 105"/>
                <a:gd name="T3" fmla="*/ 170 h 170"/>
                <a:gd name="T4" fmla="*/ 0 w 105"/>
                <a:gd name="T5" fmla="*/ 86 h 170"/>
                <a:gd name="T6" fmla="*/ 60 w 105"/>
                <a:gd name="T7" fmla="*/ 0 h 170"/>
                <a:gd name="T8" fmla="*/ 105 w 105"/>
                <a:gd name="T9" fmla="*/ 5 h 170"/>
                <a:gd name="T10" fmla="*/ 104 w 105"/>
                <a:gd name="T11" fmla="*/ 18 h 170"/>
                <a:gd name="T12" fmla="*/ 61 w 105"/>
                <a:gd name="T13" fmla="*/ 13 h 170"/>
                <a:gd name="T14" fmla="*/ 15 w 105"/>
                <a:gd name="T15" fmla="*/ 86 h 170"/>
                <a:gd name="T16" fmla="*/ 61 w 105"/>
                <a:gd name="T17" fmla="*/ 157 h 170"/>
                <a:gd name="T18" fmla="*/ 104 w 105"/>
                <a:gd name="T19" fmla="*/ 152 h 170"/>
                <a:gd name="T20" fmla="*/ 105 w 105"/>
                <a:gd name="T21" fmla="*/ 16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70">
                  <a:moveTo>
                    <a:pt x="105" y="165"/>
                  </a:moveTo>
                  <a:cubicBezTo>
                    <a:pt x="93" y="168"/>
                    <a:pt x="76" y="170"/>
                    <a:pt x="60" y="170"/>
                  </a:cubicBezTo>
                  <a:cubicBezTo>
                    <a:pt x="11" y="170"/>
                    <a:pt x="0" y="139"/>
                    <a:pt x="0" y="86"/>
                  </a:cubicBezTo>
                  <a:cubicBezTo>
                    <a:pt x="0" y="32"/>
                    <a:pt x="10" y="0"/>
                    <a:pt x="60" y="0"/>
                  </a:cubicBezTo>
                  <a:cubicBezTo>
                    <a:pt x="76" y="0"/>
                    <a:pt x="94" y="3"/>
                    <a:pt x="105" y="5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93" y="16"/>
                    <a:pt x="74" y="13"/>
                    <a:pt x="61" y="13"/>
                  </a:cubicBezTo>
                  <a:cubicBezTo>
                    <a:pt x="21" y="13"/>
                    <a:pt x="15" y="39"/>
                    <a:pt x="15" y="86"/>
                  </a:cubicBezTo>
                  <a:cubicBezTo>
                    <a:pt x="15" y="132"/>
                    <a:pt x="21" y="157"/>
                    <a:pt x="61" y="157"/>
                  </a:cubicBezTo>
                  <a:cubicBezTo>
                    <a:pt x="75" y="157"/>
                    <a:pt x="92" y="154"/>
                    <a:pt x="104" y="152"/>
                  </a:cubicBezTo>
                  <a:lnTo>
                    <a:pt x="105" y="1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868" y="448"/>
              <a:ext cx="85" cy="155"/>
            </a:xfrm>
            <a:custGeom>
              <a:avLst/>
              <a:gdLst>
                <a:gd name="T0" fmla="*/ 0 w 85"/>
                <a:gd name="T1" fmla="*/ 155 h 155"/>
                <a:gd name="T2" fmla="*/ 0 w 85"/>
                <a:gd name="T3" fmla="*/ 0 h 155"/>
                <a:gd name="T4" fmla="*/ 14 w 85"/>
                <a:gd name="T5" fmla="*/ 0 h 155"/>
                <a:gd name="T6" fmla="*/ 14 w 85"/>
                <a:gd name="T7" fmla="*/ 142 h 155"/>
                <a:gd name="T8" fmla="*/ 85 w 85"/>
                <a:gd name="T9" fmla="*/ 142 h 155"/>
                <a:gd name="T10" fmla="*/ 85 w 85"/>
                <a:gd name="T11" fmla="*/ 155 h 155"/>
                <a:gd name="T12" fmla="*/ 0 w 85"/>
                <a:gd name="T1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55">
                  <a:moveTo>
                    <a:pt x="0" y="155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142"/>
                  </a:lnTo>
                  <a:lnTo>
                    <a:pt x="85" y="142"/>
                  </a:lnTo>
                  <a:lnTo>
                    <a:pt x="85" y="155"/>
                  </a:lnTo>
                  <a:lnTo>
                    <a:pt x="0" y="1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975" y="448"/>
              <a:ext cx="14" cy="15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027" y="448"/>
              <a:ext cx="112" cy="155"/>
            </a:xfrm>
            <a:custGeom>
              <a:avLst/>
              <a:gdLst>
                <a:gd name="T0" fmla="*/ 61 w 119"/>
                <a:gd name="T1" fmla="*/ 13 h 165"/>
                <a:gd name="T2" fmla="*/ 15 w 119"/>
                <a:gd name="T3" fmla="*/ 13 h 165"/>
                <a:gd name="T4" fmla="*/ 15 w 119"/>
                <a:gd name="T5" fmla="*/ 152 h 165"/>
                <a:gd name="T6" fmla="*/ 61 w 119"/>
                <a:gd name="T7" fmla="*/ 152 h 165"/>
                <a:gd name="T8" fmla="*/ 104 w 119"/>
                <a:gd name="T9" fmla="*/ 80 h 165"/>
                <a:gd name="T10" fmla="*/ 61 w 119"/>
                <a:gd name="T11" fmla="*/ 13 h 165"/>
                <a:gd name="T12" fmla="*/ 0 w 119"/>
                <a:gd name="T13" fmla="*/ 165 h 165"/>
                <a:gd name="T14" fmla="*/ 0 w 119"/>
                <a:gd name="T15" fmla="*/ 0 h 165"/>
                <a:gd name="T16" fmla="*/ 61 w 119"/>
                <a:gd name="T17" fmla="*/ 0 h 165"/>
                <a:gd name="T18" fmla="*/ 119 w 119"/>
                <a:gd name="T19" fmla="*/ 80 h 165"/>
                <a:gd name="T20" fmla="*/ 61 w 119"/>
                <a:gd name="T21" fmla="*/ 165 h 165"/>
                <a:gd name="T22" fmla="*/ 0 w 119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65">
                  <a:moveTo>
                    <a:pt x="61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95" y="152"/>
                    <a:pt x="104" y="116"/>
                    <a:pt x="104" y="80"/>
                  </a:cubicBezTo>
                  <a:cubicBezTo>
                    <a:pt x="104" y="44"/>
                    <a:pt x="95" y="13"/>
                    <a:pt x="61" y="13"/>
                  </a:cubicBezTo>
                  <a:moveTo>
                    <a:pt x="0" y="1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106" y="0"/>
                    <a:pt x="119" y="35"/>
                    <a:pt x="119" y="80"/>
                  </a:cubicBezTo>
                  <a:cubicBezTo>
                    <a:pt x="119" y="125"/>
                    <a:pt x="106" y="165"/>
                    <a:pt x="61" y="165"/>
                  </a:cubicBezTo>
                  <a:cubicBezTo>
                    <a:pt x="0" y="165"/>
                    <a:pt x="0" y="165"/>
                    <a:pt x="0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81" y="637"/>
              <a:ext cx="46" cy="86"/>
            </a:xfrm>
            <a:custGeom>
              <a:avLst/>
              <a:gdLst>
                <a:gd name="T0" fmla="*/ 0 w 46"/>
                <a:gd name="T1" fmla="*/ 86 h 86"/>
                <a:gd name="T2" fmla="*/ 0 w 46"/>
                <a:gd name="T3" fmla="*/ 0 h 86"/>
                <a:gd name="T4" fmla="*/ 9 w 46"/>
                <a:gd name="T5" fmla="*/ 0 h 86"/>
                <a:gd name="T6" fmla="*/ 9 w 46"/>
                <a:gd name="T7" fmla="*/ 78 h 86"/>
                <a:gd name="T8" fmla="*/ 46 w 46"/>
                <a:gd name="T9" fmla="*/ 78 h 86"/>
                <a:gd name="T10" fmla="*/ 46 w 46"/>
                <a:gd name="T11" fmla="*/ 86 h 86"/>
                <a:gd name="T12" fmla="*/ 0 w 46"/>
                <a:gd name="T1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6">
                  <a:moveTo>
                    <a:pt x="0" y="86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9" y="78"/>
                  </a:lnTo>
                  <a:lnTo>
                    <a:pt x="46" y="78"/>
                  </a:lnTo>
                  <a:lnTo>
                    <a:pt x="46" y="86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532" y="637"/>
              <a:ext cx="69" cy="86"/>
            </a:xfrm>
            <a:custGeom>
              <a:avLst/>
              <a:gdLst>
                <a:gd name="T0" fmla="*/ 18 w 69"/>
                <a:gd name="T1" fmla="*/ 55 h 86"/>
                <a:gd name="T2" fmla="*/ 51 w 69"/>
                <a:gd name="T3" fmla="*/ 55 h 86"/>
                <a:gd name="T4" fmla="*/ 38 w 69"/>
                <a:gd name="T5" fmla="*/ 8 h 86"/>
                <a:gd name="T6" fmla="*/ 31 w 69"/>
                <a:gd name="T7" fmla="*/ 8 h 86"/>
                <a:gd name="T8" fmla="*/ 18 w 69"/>
                <a:gd name="T9" fmla="*/ 55 h 86"/>
                <a:gd name="T10" fmla="*/ 24 w 69"/>
                <a:gd name="T11" fmla="*/ 0 h 86"/>
                <a:gd name="T12" fmla="*/ 45 w 69"/>
                <a:gd name="T13" fmla="*/ 0 h 86"/>
                <a:gd name="T14" fmla="*/ 69 w 69"/>
                <a:gd name="T15" fmla="*/ 86 h 86"/>
                <a:gd name="T16" fmla="*/ 59 w 69"/>
                <a:gd name="T17" fmla="*/ 86 h 86"/>
                <a:gd name="T18" fmla="*/ 53 w 69"/>
                <a:gd name="T19" fmla="*/ 63 h 86"/>
                <a:gd name="T20" fmla="*/ 16 w 69"/>
                <a:gd name="T21" fmla="*/ 63 h 86"/>
                <a:gd name="T22" fmla="*/ 10 w 69"/>
                <a:gd name="T23" fmla="*/ 86 h 86"/>
                <a:gd name="T24" fmla="*/ 0 w 69"/>
                <a:gd name="T25" fmla="*/ 86 h 86"/>
                <a:gd name="T26" fmla="*/ 24 w 69"/>
                <a:gd name="T2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6">
                  <a:moveTo>
                    <a:pt x="18" y="55"/>
                  </a:moveTo>
                  <a:lnTo>
                    <a:pt x="51" y="55"/>
                  </a:lnTo>
                  <a:lnTo>
                    <a:pt x="38" y="8"/>
                  </a:lnTo>
                  <a:lnTo>
                    <a:pt x="31" y="8"/>
                  </a:lnTo>
                  <a:lnTo>
                    <a:pt x="18" y="55"/>
                  </a:lnTo>
                  <a:close/>
                  <a:moveTo>
                    <a:pt x="24" y="0"/>
                  </a:moveTo>
                  <a:lnTo>
                    <a:pt x="45" y="0"/>
                  </a:lnTo>
                  <a:lnTo>
                    <a:pt x="69" y="86"/>
                  </a:lnTo>
                  <a:lnTo>
                    <a:pt x="59" y="86"/>
                  </a:lnTo>
                  <a:lnTo>
                    <a:pt x="53" y="63"/>
                  </a:lnTo>
                  <a:lnTo>
                    <a:pt x="16" y="63"/>
                  </a:lnTo>
                  <a:lnTo>
                    <a:pt x="10" y="86"/>
                  </a:lnTo>
                  <a:lnTo>
                    <a:pt x="0" y="86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604" y="637"/>
              <a:ext cx="103" cy="86"/>
            </a:xfrm>
            <a:custGeom>
              <a:avLst/>
              <a:gdLst>
                <a:gd name="T0" fmla="*/ 11 w 103"/>
                <a:gd name="T1" fmla="*/ 0 h 86"/>
                <a:gd name="T2" fmla="*/ 25 w 103"/>
                <a:gd name="T3" fmla="*/ 78 h 86"/>
                <a:gd name="T4" fmla="*/ 28 w 103"/>
                <a:gd name="T5" fmla="*/ 78 h 86"/>
                <a:gd name="T6" fmla="*/ 46 w 103"/>
                <a:gd name="T7" fmla="*/ 0 h 86"/>
                <a:gd name="T8" fmla="*/ 57 w 103"/>
                <a:gd name="T9" fmla="*/ 0 h 86"/>
                <a:gd name="T10" fmla="*/ 74 w 103"/>
                <a:gd name="T11" fmla="*/ 78 h 86"/>
                <a:gd name="T12" fmla="*/ 78 w 103"/>
                <a:gd name="T13" fmla="*/ 78 h 86"/>
                <a:gd name="T14" fmla="*/ 92 w 103"/>
                <a:gd name="T15" fmla="*/ 0 h 86"/>
                <a:gd name="T16" fmla="*/ 103 w 103"/>
                <a:gd name="T17" fmla="*/ 0 h 86"/>
                <a:gd name="T18" fmla="*/ 85 w 103"/>
                <a:gd name="T19" fmla="*/ 86 h 86"/>
                <a:gd name="T20" fmla="*/ 68 w 103"/>
                <a:gd name="T21" fmla="*/ 86 h 86"/>
                <a:gd name="T22" fmla="*/ 51 w 103"/>
                <a:gd name="T23" fmla="*/ 13 h 86"/>
                <a:gd name="T24" fmla="*/ 35 w 103"/>
                <a:gd name="T25" fmla="*/ 86 h 86"/>
                <a:gd name="T26" fmla="*/ 18 w 103"/>
                <a:gd name="T27" fmla="*/ 86 h 86"/>
                <a:gd name="T28" fmla="*/ 0 w 103"/>
                <a:gd name="T29" fmla="*/ 0 h 86"/>
                <a:gd name="T30" fmla="*/ 11 w 103"/>
                <a:gd name="T3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" h="86">
                  <a:moveTo>
                    <a:pt x="11" y="0"/>
                  </a:moveTo>
                  <a:lnTo>
                    <a:pt x="25" y="78"/>
                  </a:lnTo>
                  <a:lnTo>
                    <a:pt x="28" y="78"/>
                  </a:lnTo>
                  <a:lnTo>
                    <a:pt x="46" y="0"/>
                  </a:lnTo>
                  <a:lnTo>
                    <a:pt x="57" y="0"/>
                  </a:lnTo>
                  <a:lnTo>
                    <a:pt x="74" y="78"/>
                  </a:lnTo>
                  <a:lnTo>
                    <a:pt x="78" y="78"/>
                  </a:lnTo>
                  <a:lnTo>
                    <a:pt x="92" y="0"/>
                  </a:lnTo>
                  <a:lnTo>
                    <a:pt x="103" y="0"/>
                  </a:lnTo>
                  <a:lnTo>
                    <a:pt x="85" y="86"/>
                  </a:lnTo>
                  <a:lnTo>
                    <a:pt x="68" y="86"/>
                  </a:lnTo>
                  <a:lnTo>
                    <a:pt x="51" y="13"/>
                  </a:lnTo>
                  <a:lnTo>
                    <a:pt x="35" y="86"/>
                  </a:lnTo>
                  <a:lnTo>
                    <a:pt x="18" y="86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218" y="429"/>
              <a:ext cx="180" cy="190"/>
            </a:xfrm>
            <a:custGeom>
              <a:avLst/>
              <a:gdLst>
                <a:gd name="T0" fmla="*/ 12 w 180"/>
                <a:gd name="T1" fmla="*/ 145 h 190"/>
                <a:gd name="T2" fmla="*/ 12 w 180"/>
                <a:gd name="T3" fmla="*/ 45 h 190"/>
                <a:gd name="T4" fmla="*/ 107 w 180"/>
                <a:gd name="T5" fmla="*/ 14 h 190"/>
                <a:gd name="T6" fmla="*/ 165 w 180"/>
                <a:gd name="T7" fmla="*/ 95 h 190"/>
                <a:gd name="T8" fmla="*/ 107 w 180"/>
                <a:gd name="T9" fmla="*/ 176 h 190"/>
                <a:gd name="T10" fmla="*/ 12 w 180"/>
                <a:gd name="T11" fmla="*/ 145 h 190"/>
                <a:gd name="T12" fmla="*/ 112 w 180"/>
                <a:gd name="T13" fmla="*/ 0 h 190"/>
                <a:gd name="T14" fmla="*/ 0 w 180"/>
                <a:gd name="T15" fmla="*/ 37 h 190"/>
                <a:gd name="T16" fmla="*/ 0 w 180"/>
                <a:gd name="T17" fmla="*/ 154 h 190"/>
                <a:gd name="T18" fmla="*/ 112 w 180"/>
                <a:gd name="T19" fmla="*/ 190 h 190"/>
                <a:gd name="T20" fmla="*/ 180 w 180"/>
                <a:gd name="T21" fmla="*/ 95 h 190"/>
                <a:gd name="T22" fmla="*/ 112 w 180"/>
                <a:gd name="T2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90">
                  <a:moveTo>
                    <a:pt x="12" y="145"/>
                  </a:moveTo>
                  <a:lnTo>
                    <a:pt x="12" y="45"/>
                  </a:lnTo>
                  <a:lnTo>
                    <a:pt x="107" y="14"/>
                  </a:lnTo>
                  <a:lnTo>
                    <a:pt x="165" y="95"/>
                  </a:lnTo>
                  <a:lnTo>
                    <a:pt x="107" y="176"/>
                  </a:lnTo>
                  <a:lnTo>
                    <a:pt x="12" y="145"/>
                  </a:lnTo>
                  <a:close/>
                  <a:moveTo>
                    <a:pt x="112" y="0"/>
                  </a:moveTo>
                  <a:lnTo>
                    <a:pt x="0" y="37"/>
                  </a:lnTo>
                  <a:lnTo>
                    <a:pt x="0" y="154"/>
                  </a:lnTo>
                  <a:lnTo>
                    <a:pt x="112" y="190"/>
                  </a:lnTo>
                  <a:lnTo>
                    <a:pt x="180" y="95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502872" y="1546801"/>
            <a:ext cx="7286844" cy="3922713"/>
          </a:xfrm>
        </p:spPr>
        <p:txBody>
          <a:bodyPr lIns="360000" rIns="360000" anchor="ctr">
            <a:normAutofit/>
          </a:bodyPr>
          <a:lstStyle>
            <a:lvl1pPr marL="0" indent="0" algn="ctr">
              <a:lnSpc>
                <a:spcPct val="110000"/>
              </a:lnSpc>
              <a:buNone/>
              <a:defRPr sz="2300" spc="600" baseline="0">
                <a:solidFill>
                  <a:schemeClr val="bg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17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4884561B-CF10-479F-B3FE-9ECDF847BC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6129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7A2FB8D8-F349-4C4E-8D3F-F41B24BBD5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6276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3D270B8B-0529-4EA3-B964-2C33214BC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5231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560072" y="5299407"/>
            <a:ext cx="1827213" cy="922337"/>
            <a:chOff x="281" y="3508"/>
            <a:chExt cx="1151" cy="581"/>
          </a:xfrm>
          <a:solidFill>
            <a:schemeClr val="bg1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10" y="3531"/>
              <a:ext cx="116" cy="194"/>
            </a:xfrm>
            <a:custGeom>
              <a:avLst/>
              <a:gdLst>
                <a:gd name="T0" fmla="*/ 0 w 116"/>
                <a:gd name="T1" fmla="*/ 0 h 194"/>
                <a:gd name="T2" fmla="*/ 116 w 116"/>
                <a:gd name="T3" fmla="*/ 0 h 194"/>
                <a:gd name="T4" fmla="*/ 116 w 116"/>
                <a:gd name="T5" fmla="*/ 16 h 194"/>
                <a:gd name="T6" fmla="*/ 17 w 116"/>
                <a:gd name="T7" fmla="*/ 16 h 194"/>
                <a:gd name="T8" fmla="*/ 17 w 116"/>
                <a:gd name="T9" fmla="*/ 88 h 194"/>
                <a:gd name="T10" fmla="*/ 99 w 116"/>
                <a:gd name="T11" fmla="*/ 88 h 194"/>
                <a:gd name="T12" fmla="*/ 99 w 116"/>
                <a:gd name="T13" fmla="*/ 103 h 194"/>
                <a:gd name="T14" fmla="*/ 17 w 116"/>
                <a:gd name="T15" fmla="*/ 103 h 194"/>
                <a:gd name="T16" fmla="*/ 17 w 116"/>
                <a:gd name="T17" fmla="*/ 179 h 194"/>
                <a:gd name="T18" fmla="*/ 116 w 116"/>
                <a:gd name="T19" fmla="*/ 179 h 194"/>
                <a:gd name="T20" fmla="*/ 116 w 116"/>
                <a:gd name="T21" fmla="*/ 194 h 194"/>
                <a:gd name="T22" fmla="*/ 0 w 116"/>
                <a:gd name="T23" fmla="*/ 194 h 194"/>
                <a:gd name="T24" fmla="*/ 0 w 116"/>
                <a:gd name="T25" fmla="*/ 0 h 194"/>
                <a:gd name="T26" fmla="*/ 0 w 116"/>
                <a:gd name="T2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194">
                  <a:moveTo>
                    <a:pt x="0" y="0"/>
                  </a:moveTo>
                  <a:lnTo>
                    <a:pt x="116" y="0"/>
                  </a:lnTo>
                  <a:lnTo>
                    <a:pt x="116" y="16"/>
                  </a:lnTo>
                  <a:lnTo>
                    <a:pt x="17" y="16"/>
                  </a:lnTo>
                  <a:lnTo>
                    <a:pt x="17" y="88"/>
                  </a:lnTo>
                  <a:lnTo>
                    <a:pt x="99" y="88"/>
                  </a:lnTo>
                  <a:lnTo>
                    <a:pt x="99" y="103"/>
                  </a:lnTo>
                  <a:lnTo>
                    <a:pt x="17" y="103"/>
                  </a:lnTo>
                  <a:lnTo>
                    <a:pt x="17" y="179"/>
                  </a:lnTo>
                  <a:lnTo>
                    <a:pt x="116" y="179"/>
                  </a:lnTo>
                  <a:lnTo>
                    <a:pt x="116" y="194"/>
                  </a:lnTo>
                  <a:lnTo>
                    <a:pt x="0" y="1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62" y="3531"/>
              <a:ext cx="133" cy="197"/>
            </a:xfrm>
            <a:custGeom>
              <a:avLst/>
              <a:gdLst>
                <a:gd name="T0" fmla="*/ 120 w 244"/>
                <a:gd name="T1" fmla="*/ 332 h 360"/>
                <a:gd name="T2" fmla="*/ 212 w 244"/>
                <a:gd name="T3" fmla="*/ 251 h 360"/>
                <a:gd name="T4" fmla="*/ 212 w 244"/>
                <a:gd name="T5" fmla="*/ 0 h 360"/>
                <a:gd name="T6" fmla="*/ 244 w 244"/>
                <a:gd name="T7" fmla="*/ 0 h 360"/>
                <a:gd name="T8" fmla="*/ 244 w 244"/>
                <a:gd name="T9" fmla="*/ 251 h 360"/>
                <a:gd name="T10" fmla="*/ 120 w 244"/>
                <a:gd name="T11" fmla="*/ 360 h 360"/>
                <a:gd name="T12" fmla="*/ 0 w 244"/>
                <a:gd name="T13" fmla="*/ 251 h 360"/>
                <a:gd name="T14" fmla="*/ 0 w 244"/>
                <a:gd name="T15" fmla="*/ 0 h 360"/>
                <a:gd name="T16" fmla="*/ 31 w 244"/>
                <a:gd name="T17" fmla="*/ 0 h 360"/>
                <a:gd name="T18" fmla="*/ 31 w 244"/>
                <a:gd name="T19" fmla="*/ 251 h 360"/>
                <a:gd name="T20" fmla="*/ 120 w 244"/>
                <a:gd name="T21" fmla="*/ 33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4" h="360">
                  <a:moveTo>
                    <a:pt x="120" y="332"/>
                  </a:moveTo>
                  <a:cubicBezTo>
                    <a:pt x="179" y="332"/>
                    <a:pt x="212" y="310"/>
                    <a:pt x="212" y="25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4" y="251"/>
                    <a:pt x="244" y="251"/>
                    <a:pt x="244" y="251"/>
                  </a:cubicBezTo>
                  <a:cubicBezTo>
                    <a:pt x="244" y="330"/>
                    <a:pt x="199" y="360"/>
                    <a:pt x="120" y="360"/>
                  </a:cubicBezTo>
                  <a:cubicBezTo>
                    <a:pt x="45" y="360"/>
                    <a:pt x="0" y="330"/>
                    <a:pt x="0" y="2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31" y="310"/>
                    <a:pt x="65" y="332"/>
                    <a:pt x="120" y="332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935" y="3529"/>
              <a:ext cx="123" cy="199"/>
            </a:xfrm>
            <a:custGeom>
              <a:avLst/>
              <a:gdLst>
                <a:gd name="T0" fmla="*/ 225 w 225"/>
                <a:gd name="T1" fmla="*/ 355 h 365"/>
                <a:gd name="T2" fmla="*/ 129 w 225"/>
                <a:gd name="T3" fmla="*/ 365 h 365"/>
                <a:gd name="T4" fmla="*/ 0 w 225"/>
                <a:gd name="T5" fmla="*/ 184 h 365"/>
                <a:gd name="T6" fmla="*/ 129 w 225"/>
                <a:gd name="T7" fmla="*/ 0 h 365"/>
                <a:gd name="T8" fmla="*/ 225 w 225"/>
                <a:gd name="T9" fmla="*/ 10 h 365"/>
                <a:gd name="T10" fmla="*/ 223 w 225"/>
                <a:gd name="T11" fmla="*/ 38 h 365"/>
                <a:gd name="T12" fmla="*/ 131 w 225"/>
                <a:gd name="T13" fmla="*/ 28 h 365"/>
                <a:gd name="T14" fmla="*/ 32 w 225"/>
                <a:gd name="T15" fmla="*/ 184 h 365"/>
                <a:gd name="T16" fmla="*/ 132 w 225"/>
                <a:gd name="T17" fmla="*/ 337 h 365"/>
                <a:gd name="T18" fmla="*/ 223 w 225"/>
                <a:gd name="T19" fmla="*/ 327 h 365"/>
                <a:gd name="T20" fmla="*/ 225 w 225"/>
                <a:gd name="T21" fmla="*/ 35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365">
                  <a:moveTo>
                    <a:pt x="225" y="355"/>
                  </a:moveTo>
                  <a:cubicBezTo>
                    <a:pt x="200" y="360"/>
                    <a:pt x="162" y="365"/>
                    <a:pt x="129" y="365"/>
                  </a:cubicBezTo>
                  <a:cubicBezTo>
                    <a:pt x="23" y="365"/>
                    <a:pt x="0" y="299"/>
                    <a:pt x="0" y="184"/>
                  </a:cubicBezTo>
                  <a:cubicBezTo>
                    <a:pt x="0" y="67"/>
                    <a:pt x="21" y="0"/>
                    <a:pt x="129" y="0"/>
                  </a:cubicBezTo>
                  <a:cubicBezTo>
                    <a:pt x="164" y="0"/>
                    <a:pt x="202" y="6"/>
                    <a:pt x="225" y="10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01" y="34"/>
                    <a:pt x="160" y="28"/>
                    <a:pt x="131" y="28"/>
                  </a:cubicBezTo>
                  <a:cubicBezTo>
                    <a:pt x="45" y="28"/>
                    <a:pt x="32" y="83"/>
                    <a:pt x="32" y="184"/>
                  </a:cubicBezTo>
                  <a:cubicBezTo>
                    <a:pt x="32" y="284"/>
                    <a:pt x="46" y="337"/>
                    <a:pt x="132" y="337"/>
                  </a:cubicBezTo>
                  <a:cubicBezTo>
                    <a:pt x="161" y="337"/>
                    <a:pt x="198" y="332"/>
                    <a:pt x="223" y="327"/>
                  </a:cubicBezTo>
                  <a:lnTo>
                    <a:pt x="225" y="3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094" y="3531"/>
              <a:ext cx="106" cy="194"/>
            </a:xfrm>
            <a:custGeom>
              <a:avLst/>
              <a:gdLst>
                <a:gd name="T0" fmla="*/ 0 w 106"/>
                <a:gd name="T1" fmla="*/ 194 h 194"/>
                <a:gd name="T2" fmla="*/ 0 w 106"/>
                <a:gd name="T3" fmla="*/ 0 h 194"/>
                <a:gd name="T4" fmla="*/ 17 w 106"/>
                <a:gd name="T5" fmla="*/ 0 h 194"/>
                <a:gd name="T6" fmla="*/ 17 w 106"/>
                <a:gd name="T7" fmla="*/ 178 h 194"/>
                <a:gd name="T8" fmla="*/ 106 w 106"/>
                <a:gd name="T9" fmla="*/ 178 h 194"/>
                <a:gd name="T10" fmla="*/ 106 w 106"/>
                <a:gd name="T11" fmla="*/ 194 h 194"/>
                <a:gd name="T12" fmla="*/ 0 w 106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4">
                  <a:moveTo>
                    <a:pt x="0" y="194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17" y="178"/>
                  </a:lnTo>
                  <a:lnTo>
                    <a:pt x="106" y="178"/>
                  </a:lnTo>
                  <a:lnTo>
                    <a:pt x="106" y="194"/>
                  </a:lnTo>
                  <a:lnTo>
                    <a:pt x="0" y="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228" y="3531"/>
              <a:ext cx="17" cy="19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293" y="3531"/>
              <a:ext cx="139" cy="194"/>
            </a:xfrm>
            <a:custGeom>
              <a:avLst/>
              <a:gdLst>
                <a:gd name="T0" fmla="*/ 129 w 255"/>
                <a:gd name="T1" fmla="*/ 28 h 355"/>
                <a:gd name="T2" fmla="*/ 31 w 255"/>
                <a:gd name="T3" fmla="*/ 28 h 355"/>
                <a:gd name="T4" fmla="*/ 31 w 255"/>
                <a:gd name="T5" fmla="*/ 327 h 355"/>
                <a:gd name="T6" fmla="*/ 129 w 255"/>
                <a:gd name="T7" fmla="*/ 327 h 355"/>
                <a:gd name="T8" fmla="*/ 223 w 255"/>
                <a:gd name="T9" fmla="*/ 173 h 355"/>
                <a:gd name="T10" fmla="*/ 129 w 255"/>
                <a:gd name="T11" fmla="*/ 28 h 355"/>
                <a:gd name="T12" fmla="*/ 0 w 255"/>
                <a:gd name="T13" fmla="*/ 355 h 355"/>
                <a:gd name="T14" fmla="*/ 0 w 255"/>
                <a:gd name="T15" fmla="*/ 0 h 355"/>
                <a:gd name="T16" fmla="*/ 129 w 255"/>
                <a:gd name="T17" fmla="*/ 0 h 355"/>
                <a:gd name="T18" fmla="*/ 255 w 255"/>
                <a:gd name="T19" fmla="*/ 173 h 355"/>
                <a:gd name="T20" fmla="*/ 129 w 255"/>
                <a:gd name="T21" fmla="*/ 355 h 355"/>
                <a:gd name="T22" fmla="*/ 0 w 255"/>
                <a:gd name="T23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5" h="355">
                  <a:moveTo>
                    <a:pt x="129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327"/>
                    <a:pt x="31" y="327"/>
                    <a:pt x="31" y="327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204" y="327"/>
                    <a:pt x="223" y="250"/>
                    <a:pt x="223" y="173"/>
                  </a:cubicBezTo>
                  <a:cubicBezTo>
                    <a:pt x="223" y="96"/>
                    <a:pt x="204" y="28"/>
                    <a:pt x="129" y="28"/>
                  </a:cubicBezTo>
                  <a:moveTo>
                    <a:pt x="0" y="35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227" y="0"/>
                    <a:pt x="255" y="76"/>
                    <a:pt x="255" y="173"/>
                  </a:cubicBezTo>
                  <a:cubicBezTo>
                    <a:pt x="255" y="270"/>
                    <a:pt x="228" y="355"/>
                    <a:pt x="129" y="355"/>
                  </a:cubicBezTo>
                  <a:cubicBezTo>
                    <a:pt x="0" y="355"/>
                    <a:pt x="0" y="355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10" y="3767"/>
              <a:ext cx="58" cy="108"/>
            </a:xfrm>
            <a:custGeom>
              <a:avLst/>
              <a:gdLst>
                <a:gd name="T0" fmla="*/ 0 w 58"/>
                <a:gd name="T1" fmla="*/ 108 h 108"/>
                <a:gd name="T2" fmla="*/ 0 w 58"/>
                <a:gd name="T3" fmla="*/ 0 h 108"/>
                <a:gd name="T4" fmla="*/ 12 w 58"/>
                <a:gd name="T5" fmla="*/ 0 h 108"/>
                <a:gd name="T6" fmla="*/ 12 w 58"/>
                <a:gd name="T7" fmla="*/ 97 h 108"/>
                <a:gd name="T8" fmla="*/ 58 w 58"/>
                <a:gd name="T9" fmla="*/ 97 h 108"/>
                <a:gd name="T10" fmla="*/ 58 w 58"/>
                <a:gd name="T11" fmla="*/ 108 h 108"/>
                <a:gd name="T12" fmla="*/ 0 w 58"/>
                <a:gd name="T13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8">
                  <a:moveTo>
                    <a:pt x="0" y="10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97"/>
                  </a:lnTo>
                  <a:lnTo>
                    <a:pt x="58" y="97"/>
                  </a:lnTo>
                  <a:lnTo>
                    <a:pt x="58" y="108"/>
                  </a:lnTo>
                  <a:lnTo>
                    <a:pt x="0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674" y="3767"/>
              <a:ext cx="85" cy="108"/>
            </a:xfrm>
            <a:custGeom>
              <a:avLst/>
              <a:gdLst>
                <a:gd name="T0" fmla="*/ 23 w 85"/>
                <a:gd name="T1" fmla="*/ 69 h 108"/>
                <a:gd name="T2" fmla="*/ 63 w 85"/>
                <a:gd name="T3" fmla="*/ 69 h 108"/>
                <a:gd name="T4" fmla="*/ 47 w 85"/>
                <a:gd name="T5" fmla="*/ 10 h 108"/>
                <a:gd name="T6" fmla="*/ 39 w 85"/>
                <a:gd name="T7" fmla="*/ 10 h 108"/>
                <a:gd name="T8" fmla="*/ 23 w 85"/>
                <a:gd name="T9" fmla="*/ 69 h 108"/>
                <a:gd name="T10" fmla="*/ 30 w 85"/>
                <a:gd name="T11" fmla="*/ 0 h 108"/>
                <a:gd name="T12" fmla="*/ 56 w 85"/>
                <a:gd name="T13" fmla="*/ 0 h 108"/>
                <a:gd name="T14" fmla="*/ 85 w 85"/>
                <a:gd name="T15" fmla="*/ 108 h 108"/>
                <a:gd name="T16" fmla="*/ 73 w 85"/>
                <a:gd name="T17" fmla="*/ 108 h 108"/>
                <a:gd name="T18" fmla="*/ 66 w 85"/>
                <a:gd name="T19" fmla="*/ 80 h 108"/>
                <a:gd name="T20" fmla="*/ 20 w 85"/>
                <a:gd name="T21" fmla="*/ 80 h 108"/>
                <a:gd name="T22" fmla="*/ 12 w 85"/>
                <a:gd name="T23" fmla="*/ 108 h 108"/>
                <a:gd name="T24" fmla="*/ 0 w 85"/>
                <a:gd name="T25" fmla="*/ 108 h 108"/>
                <a:gd name="T26" fmla="*/ 30 w 85"/>
                <a:gd name="T2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08">
                  <a:moveTo>
                    <a:pt x="23" y="69"/>
                  </a:moveTo>
                  <a:lnTo>
                    <a:pt x="63" y="69"/>
                  </a:lnTo>
                  <a:lnTo>
                    <a:pt x="47" y="10"/>
                  </a:lnTo>
                  <a:lnTo>
                    <a:pt x="39" y="10"/>
                  </a:lnTo>
                  <a:lnTo>
                    <a:pt x="23" y="69"/>
                  </a:lnTo>
                  <a:close/>
                  <a:moveTo>
                    <a:pt x="30" y="0"/>
                  </a:moveTo>
                  <a:lnTo>
                    <a:pt x="56" y="0"/>
                  </a:lnTo>
                  <a:lnTo>
                    <a:pt x="85" y="108"/>
                  </a:lnTo>
                  <a:lnTo>
                    <a:pt x="73" y="108"/>
                  </a:lnTo>
                  <a:lnTo>
                    <a:pt x="66" y="80"/>
                  </a:lnTo>
                  <a:lnTo>
                    <a:pt x="20" y="80"/>
                  </a:lnTo>
                  <a:lnTo>
                    <a:pt x="12" y="108"/>
                  </a:lnTo>
                  <a:lnTo>
                    <a:pt x="0" y="108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64" y="3767"/>
              <a:ext cx="128" cy="108"/>
            </a:xfrm>
            <a:custGeom>
              <a:avLst/>
              <a:gdLst>
                <a:gd name="T0" fmla="*/ 12 w 128"/>
                <a:gd name="T1" fmla="*/ 0 h 108"/>
                <a:gd name="T2" fmla="*/ 31 w 128"/>
                <a:gd name="T3" fmla="*/ 97 h 108"/>
                <a:gd name="T4" fmla="*/ 35 w 128"/>
                <a:gd name="T5" fmla="*/ 97 h 108"/>
                <a:gd name="T6" fmla="*/ 57 w 128"/>
                <a:gd name="T7" fmla="*/ 1 h 108"/>
                <a:gd name="T8" fmla="*/ 71 w 128"/>
                <a:gd name="T9" fmla="*/ 1 h 108"/>
                <a:gd name="T10" fmla="*/ 93 w 128"/>
                <a:gd name="T11" fmla="*/ 97 h 108"/>
                <a:gd name="T12" fmla="*/ 97 w 128"/>
                <a:gd name="T13" fmla="*/ 97 h 108"/>
                <a:gd name="T14" fmla="*/ 116 w 128"/>
                <a:gd name="T15" fmla="*/ 0 h 108"/>
                <a:gd name="T16" fmla="*/ 128 w 128"/>
                <a:gd name="T17" fmla="*/ 0 h 108"/>
                <a:gd name="T18" fmla="*/ 106 w 128"/>
                <a:gd name="T19" fmla="*/ 108 h 108"/>
                <a:gd name="T20" fmla="*/ 84 w 128"/>
                <a:gd name="T21" fmla="*/ 108 h 108"/>
                <a:gd name="T22" fmla="*/ 64 w 128"/>
                <a:gd name="T23" fmla="*/ 16 h 108"/>
                <a:gd name="T24" fmla="*/ 44 w 128"/>
                <a:gd name="T25" fmla="*/ 108 h 108"/>
                <a:gd name="T26" fmla="*/ 22 w 128"/>
                <a:gd name="T27" fmla="*/ 108 h 108"/>
                <a:gd name="T28" fmla="*/ 0 w 128"/>
                <a:gd name="T29" fmla="*/ 0 h 108"/>
                <a:gd name="T30" fmla="*/ 12 w 128"/>
                <a:gd name="T3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08">
                  <a:moveTo>
                    <a:pt x="12" y="0"/>
                  </a:moveTo>
                  <a:lnTo>
                    <a:pt x="31" y="97"/>
                  </a:lnTo>
                  <a:lnTo>
                    <a:pt x="35" y="97"/>
                  </a:lnTo>
                  <a:lnTo>
                    <a:pt x="57" y="1"/>
                  </a:lnTo>
                  <a:lnTo>
                    <a:pt x="71" y="1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16" y="0"/>
                  </a:lnTo>
                  <a:lnTo>
                    <a:pt x="128" y="0"/>
                  </a:lnTo>
                  <a:lnTo>
                    <a:pt x="106" y="108"/>
                  </a:lnTo>
                  <a:lnTo>
                    <a:pt x="84" y="108"/>
                  </a:lnTo>
                  <a:lnTo>
                    <a:pt x="64" y="16"/>
                  </a:lnTo>
                  <a:lnTo>
                    <a:pt x="44" y="108"/>
                  </a:lnTo>
                  <a:lnTo>
                    <a:pt x="22" y="108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281" y="3508"/>
              <a:ext cx="225" cy="237"/>
            </a:xfrm>
            <a:custGeom>
              <a:avLst/>
              <a:gdLst>
                <a:gd name="T0" fmla="*/ 15 w 225"/>
                <a:gd name="T1" fmla="*/ 181 h 237"/>
                <a:gd name="T2" fmla="*/ 15 w 225"/>
                <a:gd name="T3" fmla="*/ 57 h 237"/>
                <a:gd name="T4" fmla="*/ 133 w 225"/>
                <a:gd name="T5" fmla="*/ 18 h 237"/>
                <a:gd name="T6" fmla="*/ 207 w 225"/>
                <a:gd name="T7" fmla="*/ 119 h 237"/>
                <a:gd name="T8" fmla="*/ 133 w 225"/>
                <a:gd name="T9" fmla="*/ 220 h 237"/>
                <a:gd name="T10" fmla="*/ 15 w 225"/>
                <a:gd name="T11" fmla="*/ 181 h 237"/>
                <a:gd name="T12" fmla="*/ 139 w 225"/>
                <a:gd name="T13" fmla="*/ 0 h 237"/>
                <a:gd name="T14" fmla="*/ 0 w 225"/>
                <a:gd name="T15" fmla="*/ 46 h 237"/>
                <a:gd name="T16" fmla="*/ 0 w 225"/>
                <a:gd name="T17" fmla="*/ 192 h 237"/>
                <a:gd name="T18" fmla="*/ 139 w 225"/>
                <a:gd name="T19" fmla="*/ 237 h 237"/>
                <a:gd name="T20" fmla="*/ 225 w 225"/>
                <a:gd name="T21" fmla="*/ 119 h 237"/>
                <a:gd name="T22" fmla="*/ 139 w 225"/>
                <a:gd name="T23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5" h="237">
                  <a:moveTo>
                    <a:pt x="15" y="181"/>
                  </a:moveTo>
                  <a:lnTo>
                    <a:pt x="15" y="57"/>
                  </a:lnTo>
                  <a:lnTo>
                    <a:pt x="133" y="18"/>
                  </a:lnTo>
                  <a:lnTo>
                    <a:pt x="207" y="119"/>
                  </a:lnTo>
                  <a:lnTo>
                    <a:pt x="133" y="220"/>
                  </a:lnTo>
                  <a:lnTo>
                    <a:pt x="15" y="181"/>
                  </a:lnTo>
                  <a:close/>
                  <a:moveTo>
                    <a:pt x="139" y="0"/>
                  </a:moveTo>
                  <a:lnTo>
                    <a:pt x="0" y="46"/>
                  </a:lnTo>
                  <a:lnTo>
                    <a:pt x="0" y="192"/>
                  </a:lnTo>
                  <a:lnTo>
                    <a:pt x="139" y="237"/>
                  </a:lnTo>
                  <a:lnTo>
                    <a:pt x="225" y="119"/>
                  </a:ln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611" y="4022"/>
              <a:ext cx="36" cy="51"/>
            </a:xfrm>
            <a:custGeom>
              <a:avLst/>
              <a:gdLst>
                <a:gd name="T0" fmla="*/ 0 w 36"/>
                <a:gd name="T1" fmla="*/ 5 h 51"/>
                <a:gd name="T2" fmla="*/ 0 w 36"/>
                <a:gd name="T3" fmla="*/ 0 h 51"/>
                <a:gd name="T4" fmla="*/ 36 w 36"/>
                <a:gd name="T5" fmla="*/ 0 h 51"/>
                <a:gd name="T6" fmla="*/ 36 w 36"/>
                <a:gd name="T7" fmla="*/ 5 h 51"/>
                <a:gd name="T8" fmla="*/ 21 w 36"/>
                <a:gd name="T9" fmla="*/ 5 h 51"/>
                <a:gd name="T10" fmla="*/ 21 w 36"/>
                <a:gd name="T11" fmla="*/ 51 h 51"/>
                <a:gd name="T12" fmla="*/ 15 w 36"/>
                <a:gd name="T13" fmla="*/ 51 h 51"/>
                <a:gd name="T14" fmla="*/ 15 w 36"/>
                <a:gd name="T15" fmla="*/ 5 h 51"/>
                <a:gd name="T16" fmla="*/ 0 w 36"/>
                <a:gd name="T1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51">
                  <a:moveTo>
                    <a:pt x="0" y="5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36" y="5"/>
                  </a:lnTo>
                  <a:lnTo>
                    <a:pt x="21" y="5"/>
                  </a:lnTo>
                  <a:lnTo>
                    <a:pt x="21" y="51"/>
                  </a:lnTo>
                  <a:lnTo>
                    <a:pt x="15" y="51"/>
                  </a:lnTo>
                  <a:lnTo>
                    <a:pt x="15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54" y="4020"/>
              <a:ext cx="29" cy="53"/>
            </a:xfrm>
            <a:custGeom>
              <a:avLst/>
              <a:gdLst>
                <a:gd name="T0" fmla="*/ 10 w 54"/>
                <a:gd name="T1" fmla="*/ 97 h 97"/>
                <a:gd name="T2" fmla="*/ 0 w 54"/>
                <a:gd name="T3" fmla="*/ 97 h 97"/>
                <a:gd name="T4" fmla="*/ 0 w 54"/>
                <a:gd name="T5" fmla="*/ 0 h 97"/>
                <a:gd name="T6" fmla="*/ 10 w 54"/>
                <a:gd name="T7" fmla="*/ 0 h 97"/>
                <a:gd name="T8" fmla="*/ 10 w 54"/>
                <a:gd name="T9" fmla="*/ 33 h 97"/>
                <a:gd name="T10" fmla="*/ 31 w 54"/>
                <a:gd name="T11" fmla="*/ 28 h 97"/>
                <a:gd name="T12" fmla="*/ 49 w 54"/>
                <a:gd name="T13" fmla="*/ 36 h 97"/>
                <a:gd name="T14" fmla="*/ 54 w 54"/>
                <a:gd name="T15" fmla="*/ 61 h 97"/>
                <a:gd name="T16" fmla="*/ 54 w 54"/>
                <a:gd name="T17" fmla="*/ 97 h 97"/>
                <a:gd name="T18" fmla="*/ 43 w 54"/>
                <a:gd name="T19" fmla="*/ 97 h 97"/>
                <a:gd name="T20" fmla="*/ 43 w 54"/>
                <a:gd name="T21" fmla="*/ 62 h 97"/>
                <a:gd name="T22" fmla="*/ 41 w 54"/>
                <a:gd name="T23" fmla="*/ 42 h 97"/>
                <a:gd name="T24" fmla="*/ 29 w 54"/>
                <a:gd name="T25" fmla="*/ 37 h 97"/>
                <a:gd name="T26" fmla="*/ 13 w 54"/>
                <a:gd name="T27" fmla="*/ 40 h 97"/>
                <a:gd name="T28" fmla="*/ 10 w 54"/>
                <a:gd name="T29" fmla="*/ 41 h 97"/>
                <a:gd name="T30" fmla="*/ 10 w 54"/>
                <a:gd name="T3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97">
                  <a:moveTo>
                    <a:pt x="10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7" y="30"/>
                    <a:pt x="24" y="28"/>
                    <a:pt x="31" y="28"/>
                  </a:cubicBezTo>
                  <a:cubicBezTo>
                    <a:pt x="40" y="28"/>
                    <a:pt x="46" y="31"/>
                    <a:pt x="49" y="36"/>
                  </a:cubicBezTo>
                  <a:cubicBezTo>
                    <a:pt x="52" y="40"/>
                    <a:pt x="54" y="49"/>
                    <a:pt x="54" y="61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2"/>
                    <a:pt x="42" y="46"/>
                    <a:pt x="41" y="42"/>
                  </a:cubicBezTo>
                  <a:cubicBezTo>
                    <a:pt x="39" y="39"/>
                    <a:pt x="35" y="37"/>
                    <a:pt x="29" y="37"/>
                  </a:cubicBezTo>
                  <a:cubicBezTo>
                    <a:pt x="23" y="37"/>
                    <a:pt x="18" y="38"/>
                    <a:pt x="13" y="40"/>
                  </a:cubicBezTo>
                  <a:cubicBezTo>
                    <a:pt x="10" y="41"/>
                    <a:pt x="10" y="41"/>
                    <a:pt x="10" y="41"/>
                  </a:cubicBezTo>
                  <a:lnTo>
                    <a:pt x="1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691" y="4035"/>
              <a:ext cx="31" cy="39"/>
            </a:xfrm>
            <a:custGeom>
              <a:avLst/>
              <a:gdLst>
                <a:gd name="T0" fmla="*/ 46 w 56"/>
                <a:gd name="T1" fmla="*/ 31 h 70"/>
                <a:gd name="T2" fmla="*/ 42 w 56"/>
                <a:gd name="T3" fmla="*/ 14 h 70"/>
                <a:gd name="T4" fmla="*/ 29 w 56"/>
                <a:gd name="T5" fmla="*/ 9 h 70"/>
                <a:gd name="T6" fmla="*/ 15 w 56"/>
                <a:gd name="T7" fmla="*/ 14 h 70"/>
                <a:gd name="T8" fmla="*/ 10 w 56"/>
                <a:gd name="T9" fmla="*/ 31 h 70"/>
                <a:gd name="T10" fmla="*/ 46 w 56"/>
                <a:gd name="T11" fmla="*/ 31 h 70"/>
                <a:gd name="T12" fmla="*/ 49 w 56"/>
                <a:gd name="T13" fmla="*/ 61 h 70"/>
                <a:gd name="T14" fmla="*/ 53 w 56"/>
                <a:gd name="T15" fmla="*/ 60 h 70"/>
                <a:gd name="T16" fmla="*/ 53 w 56"/>
                <a:gd name="T17" fmla="*/ 68 h 70"/>
                <a:gd name="T18" fmla="*/ 27 w 56"/>
                <a:gd name="T19" fmla="*/ 70 h 70"/>
                <a:gd name="T20" fmla="*/ 6 w 56"/>
                <a:gd name="T21" fmla="*/ 62 h 70"/>
                <a:gd name="T22" fmla="*/ 0 w 56"/>
                <a:gd name="T23" fmla="*/ 36 h 70"/>
                <a:gd name="T24" fmla="*/ 29 w 56"/>
                <a:gd name="T25" fmla="*/ 0 h 70"/>
                <a:gd name="T26" fmla="*/ 49 w 56"/>
                <a:gd name="T27" fmla="*/ 8 h 70"/>
                <a:gd name="T28" fmla="*/ 56 w 56"/>
                <a:gd name="T29" fmla="*/ 32 h 70"/>
                <a:gd name="T30" fmla="*/ 55 w 56"/>
                <a:gd name="T31" fmla="*/ 40 h 70"/>
                <a:gd name="T32" fmla="*/ 11 w 56"/>
                <a:gd name="T33" fmla="*/ 40 h 70"/>
                <a:gd name="T34" fmla="*/ 15 w 56"/>
                <a:gd name="T35" fmla="*/ 56 h 70"/>
                <a:gd name="T36" fmla="*/ 29 w 56"/>
                <a:gd name="T37" fmla="*/ 61 h 70"/>
                <a:gd name="T38" fmla="*/ 49 w 56"/>
                <a:gd name="T3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70">
                  <a:moveTo>
                    <a:pt x="46" y="31"/>
                  </a:moveTo>
                  <a:cubicBezTo>
                    <a:pt x="46" y="23"/>
                    <a:pt x="44" y="17"/>
                    <a:pt x="42" y="14"/>
                  </a:cubicBezTo>
                  <a:cubicBezTo>
                    <a:pt x="39" y="10"/>
                    <a:pt x="35" y="9"/>
                    <a:pt x="29" y="9"/>
                  </a:cubicBezTo>
                  <a:cubicBezTo>
                    <a:pt x="23" y="9"/>
                    <a:pt x="18" y="11"/>
                    <a:pt x="15" y="14"/>
                  </a:cubicBezTo>
                  <a:cubicBezTo>
                    <a:pt x="12" y="18"/>
                    <a:pt x="11" y="23"/>
                    <a:pt x="10" y="31"/>
                  </a:cubicBezTo>
                  <a:lnTo>
                    <a:pt x="46" y="31"/>
                  </a:lnTo>
                  <a:close/>
                  <a:moveTo>
                    <a:pt x="49" y="61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3" y="70"/>
                    <a:pt x="34" y="70"/>
                    <a:pt x="27" y="70"/>
                  </a:cubicBezTo>
                  <a:cubicBezTo>
                    <a:pt x="17" y="70"/>
                    <a:pt x="10" y="68"/>
                    <a:pt x="6" y="62"/>
                  </a:cubicBezTo>
                  <a:cubicBezTo>
                    <a:pt x="2" y="56"/>
                    <a:pt x="0" y="48"/>
                    <a:pt x="0" y="36"/>
                  </a:cubicBezTo>
                  <a:cubicBezTo>
                    <a:pt x="0" y="12"/>
                    <a:pt x="10" y="0"/>
                    <a:pt x="29" y="0"/>
                  </a:cubicBezTo>
                  <a:cubicBezTo>
                    <a:pt x="38" y="0"/>
                    <a:pt x="44" y="3"/>
                    <a:pt x="49" y="8"/>
                  </a:cubicBezTo>
                  <a:cubicBezTo>
                    <a:pt x="53" y="13"/>
                    <a:pt x="56" y="21"/>
                    <a:pt x="56" y="3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7"/>
                    <a:pt x="12" y="52"/>
                    <a:pt x="15" y="56"/>
                  </a:cubicBezTo>
                  <a:cubicBezTo>
                    <a:pt x="17" y="60"/>
                    <a:pt x="22" y="61"/>
                    <a:pt x="29" y="61"/>
                  </a:cubicBezTo>
                  <a:cubicBezTo>
                    <a:pt x="35" y="61"/>
                    <a:pt x="42" y="61"/>
                    <a:pt x="49" y="61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45" y="4021"/>
              <a:ext cx="33" cy="53"/>
            </a:xfrm>
            <a:custGeom>
              <a:avLst/>
              <a:gdLst>
                <a:gd name="T0" fmla="*/ 60 w 60"/>
                <a:gd name="T1" fmla="*/ 94 h 96"/>
                <a:gd name="T2" fmla="*/ 35 w 60"/>
                <a:gd name="T3" fmla="*/ 96 h 96"/>
                <a:gd name="T4" fmla="*/ 17 w 60"/>
                <a:gd name="T5" fmla="*/ 93 h 96"/>
                <a:gd name="T6" fmla="*/ 7 w 60"/>
                <a:gd name="T7" fmla="*/ 84 h 96"/>
                <a:gd name="T8" fmla="*/ 2 w 60"/>
                <a:gd name="T9" fmla="*/ 69 h 96"/>
                <a:gd name="T10" fmla="*/ 0 w 60"/>
                <a:gd name="T11" fmla="*/ 48 h 96"/>
                <a:gd name="T12" fmla="*/ 2 w 60"/>
                <a:gd name="T13" fmla="*/ 28 h 96"/>
                <a:gd name="T14" fmla="*/ 7 w 60"/>
                <a:gd name="T15" fmla="*/ 13 h 96"/>
                <a:gd name="T16" fmla="*/ 17 w 60"/>
                <a:gd name="T17" fmla="*/ 3 h 96"/>
                <a:gd name="T18" fmla="*/ 35 w 60"/>
                <a:gd name="T19" fmla="*/ 0 h 96"/>
                <a:gd name="T20" fmla="*/ 60 w 60"/>
                <a:gd name="T21" fmla="*/ 3 h 96"/>
                <a:gd name="T22" fmla="*/ 60 w 60"/>
                <a:gd name="T23" fmla="*/ 12 h 96"/>
                <a:gd name="T24" fmla="*/ 36 w 60"/>
                <a:gd name="T25" fmla="*/ 10 h 96"/>
                <a:gd name="T26" fmla="*/ 16 w 60"/>
                <a:gd name="T27" fmla="*/ 18 h 96"/>
                <a:gd name="T28" fmla="*/ 11 w 60"/>
                <a:gd name="T29" fmla="*/ 49 h 96"/>
                <a:gd name="T30" fmla="*/ 12 w 60"/>
                <a:gd name="T31" fmla="*/ 66 h 96"/>
                <a:gd name="T32" fmla="*/ 15 w 60"/>
                <a:gd name="T33" fmla="*/ 77 h 96"/>
                <a:gd name="T34" fmla="*/ 23 w 60"/>
                <a:gd name="T35" fmla="*/ 85 h 96"/>
                <a:gd name="T36" fmla="*/ 37 w 60"/>
                <a:gd name="T37" fmla="*/ 87 h 96"/>
                <a:gd name="T38" fmla="*/ 60 w 60"/>
                <a:gd name="T39" fmla="*/ 85 h 96"/>
                <a:gd name="T40" fmla="*/ 60 w 60"/>
                <a:gd name="T41" fmla="*/ 9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96">
                  <a:moveTo>
                    <a:pt x="60" y="94"/>
                  </a:moveTo>
                  <a:cubicBezTo>
                    <a:pt x="51" y="95"/>
                    <a:pt x="43" y="96"/>
                    <a:pt x="35" y="96"/>
                  </a:cubicBezTo>
                  <a:cubicBezTo>
                    <a:pt x="28" y="96"/>
                    <a:pt x="22" y="95"/>
                    <a:pt x="17" y="93"/>
                  </a:cubicBezTo>
                  <a:cubicBezTo>
                    <a:pt x="13" y="91"/>
                    <a:pt x="9" y="88"/>
                    <a:pt x="7" y="84"/>
                  </a:cubicBezTo>
                  <a:cubicBezTo>
                    <a:pt x="4" y="80"/>
                    <a:pt x="3" y="75"/>
                    <a:pt x="2" y="69"/>
                  </a:cubicBezTo>
                  <a:cubicBezTo>
                    <a:pt x="1" y="64"/>
                    <a:pt x="0" y="57"/>
                    <a:pt x="0" y="48"/>
                  </a:cubicBezTo>
                  <a:cubicBezTo>
                    <a:pt x="0" y="40"/>
                    <a:pt x="1" y="33"/>
                    <a:pt x="2" y="28"/>
                  </a:cubicBezTo>
                  <a:cubicBezTo>
                    <a:pt x="3" y="22"/>
                    <a:pt x="4" y="17"/>
                    <a:pt x="7" y="13"/>
                  </a:cubicBezTo>
                  <a:cubicBezTo>
                    <a:pt x="9" y="8"/>
                    <a:pt x="13" y="5"/>
                    <a:pt x="17" y="3"/>
                  </a:cubicBezTo>
                  <a:cubicBezTo>
                    <a:pt x="22" y="1"/>
                    <a:pt x="28" y="0"/>
                    <a:pt x="35" y="0"/>
                  </a:cubicBezTo>
                  <a:cubicBezTo>
                    <a:pt x="42" y="0"/>
                    <a:pt x="51" y="1"/>
                    <a:pt x="60" y="3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1" y="10"/>
                    <a:pt x="43" y="10"/>
                    <a:pt x="36" y="10"/>
                  </a:cubicBezTo>
                  <a:cubicBezTo>
                    <a:pt x="26" y="10"/>
                    <a:pt x="19" y="13"/>
                    <a:pt x="16" y="18"/>
                  </a:cubicBezTo>
                  <a:cubicBezTo>
                    <a:pt x="13" y="24"/>
                    <a:pt x="11" y="34"/>
                    <a:pt x="11" y="49"/>
                  </a:cubicBezTo>
                  <a:cubicBezTo>
                    <a:pt x="11" y="56"/>
                    <a:pt x="11" y="61"/>
                    <a:pt x="12" y="66"/>
                  </a:cubicBezTo>
                  <a:cubicBezTo>
                    <a:pt x="13" y="70"/>
                    <a:pt x="14" y="74"/>
                    <a:pt x="15" y="77"/>
                  </a:cubicBezTo>
                  <a:cubicBezTo>
                    <a:pt x="17" y="81"/>
                    <a:pt x="20" y="83"/>
                    <a:pt x="23" y="85"/>
                  </a:cubicBezTo>
                  <a:cubicBezTo>
                    <a:pt x="26" y="86"/>
                    <a:pt x="31" y="87"/>
                    <a:pt x="37" y="87"/>
                  </a:cubicBezTo>
                  <a:cubicBezTo>
                    <a:pt x="44" y="87"/>
                    <a:pt x="51" y="86"/>
                    <a:pt x="60" y="85"/>
                  </a:cubicBezTo>
                  <a:lnTo>
                    <a:pt x="60" y="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784" y="4035"/>
              <a:ext cx="32" cy="39"/>
            </a:xfrm>
            <a:custGeom>
              <a:avLst/>
              <a:gdLst>
                <a:gd name="T0" fmla="*/ 11 w 58"/>
                <a:gd name="T1" fmla="*/ 35 h 70"/>
                <a:gd name="T2" fmla="*/ 14 w 58"/>
                <a:gd name="T3" fmla="*/ 56 h 70"/>
                <a:gd name="T4" fmla="*/ 29 w 58"/>
                <a:gd name="T5" fmla="*/ 62 h 70"/>
                <a:gd name="T6" fmla="*/ 44 w 58"/>
                <a:gd name="T7" fmla="*/ 56 h 70"/>
                <a:gd name="T8" fmla="*/ 48 w 58"/>
                <a:gd name="T9" fmla="*/ 35 h 70"/>
                <a:gd name="T10" fmla="*/ 44 w 58"/>
                <a:gd name="T11" fmla="*/ 15 h 70"/>
                <a:gd name="T12" fmla="*/ 29 w 58"/>
                <a:gd name="T13" fmla="*/ 9 h 70"/>
                <a:gd name="T14" fmla="*/ 15 w 58"/>
                <a:gd name="T15" fmla="*/ 15 h 70"/>
                <a:gd name="T16" fmla="*/ 11 w 58"/>
                <a:gd name="T17" fmla="*/ 35 h 70"/>
                <a:gd name="T18" fmla="*/ 0 w 58"/>
                <a:gd name="T19" fmla="*/ 35 h 70"/>
                <a:gd name="T20" fmla="*/ 7 w 58"/>
                <a:gd name="T21" fmla="*/ 8 h 70"/>
                <a:gd name="T22" fmla="*/ 29 w 58"/>
                <a:gd name="T23" fmla="*/ 0 h 70"/>
                <a:gd name="T24" fmla="*/ 51 w 58"/>
                <a:gd name="T25" fmla="*/ 8 h 70"/>
                <a:gd name="T26" fmla="*/ 58 w 58"/>
                <a:gd name="T27" fmla="*/ 35 h 70"/>
                <a:gd name="T28" fmla="*/ 52 w 58"/>
                <a:gd name="T29" fmla="*/ 62 h 70"/>
                <a:gd name="T30" fmla="*/ 29 w 58"/>
                <a:gd name="T31" fmla="*/ 70 h 70"/>
                <a:gd name="T32" fmla="*/ 6 w 58"/>
                <a:gd name="T33" fmla="*/ 62 h 70"/>
                <a:gd name="T34" fmla="*/ 0 w 58"/>
                <a:gd name="T3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70">
                  <a:moveTo>
                    <a:pt x="11" y="35"/>
                  </a:moveTo>
                  <a:cubicBezTo>
                    <a:pt x="11" y="45"/>
                    <a:pt x="12" y="52"/>
                    <a:pt x="14" y="56"/>
                  </a:cubicBezTo>
                  <a:cubicBezTo>
                    <a:pt x="17" y="60"/>
                    <a:pt x="22" y="62"/>
                    <a:pt x="29" y="62"/>
                  </a:cubicBezTo>
                  <a:cubicBezTo>
                    <a:pt x="37" y="62"/>
                    <a:pt x="42" y="60"/>
                    <a:pt x="44" y="56"/>
                  </a:cubicBezTo>
                  <a:cubicBezTo>
                    <a:pt x="46" y="52"/>
                    <a:pt x="48" y="45"/>
                    <a:pt x="48" y="35"/>
                  </a:cubicBezTo>
                  <a:cubicBezTo>
                    <a:pt x="48" y="25"/>
                    <a:pt x="46" y="18"/>
                    <a:pt x="44" y="15"/>
                  </a:cubicBezTo>
                  <a:cubicBezTo>
                    <a:pt x="41" y="11"/>
                    <a:pt x="36" y="9"/>
                    <a:pt x="29" y="9"/>
                  </a:cubicBezTo>
                  <a:cubicBezTo>
                    <a:pt x="22" y="9"/>
                    <a:pt x="17" y="11"/>
                    <a:pt x="15" y="15"/>
                  </a:cubicBezTo>
                  <a:cubicBezTo>
                    <a:pt x="12" y="18"/>
                    <a:pt x="11" y="25"/>
                    <a:pt x="11" y="35"/>
                  </a:cubicBezTo>
                  <a:moveTo>
                    <a:pt x="0" y="35"/>
                  </a:moveTo>
                  <a:cubicBezTo>
                    <a:pt x="0" y="23"/>
                    <a:pt x="2" y="14"/>
                    <a:pt x="7" y="8"/>
                  </a:cubicBezTo>
                  <a:cubicBezTo>
                    <a:pt x="11" y="3"/>
                    <a:pt x="19" y="0"/>
                    <a:pt x="29" y="0"/>
                  </a:cubicBezTo>
                  <a:cubicBezTo>
                    <a:pt x="40" y="0"/>
                    <a:pt x="47" y="3"/>
                    <a:pt x="51" y="8"/>
                  </a:cubicBezTo>
                  <a:cubicBezTo>
                    <a:pt x="56" y="14"/>
                    <a:pt x="58" y="23"/>
                    <a:pt x="58" y="35"/>
                  </a:cubicBezTo>
                  <a:cubicBezTo>
                    <a:pt x="58" y="48"/>
                    <a:pt x="56" y="56"/>
                    <a:pt x="52" y="62"/>
                  </a:cubicBezTo>
                  <a:cubicBezTo>
                    <a:pt x="48" y="68"/>
                    <a:pt x="40" y="70"/>
                    <a:pt x="29" y="70"/>
                  </a:cubicBezTo>
                  <a:cubicBezTo>
                    <a:pt x="18" y="70"/>
                    <a:pt x="11" y="68"/>
                    <a:pt x="6" y="62"/>
                  </a:cubicBezTo>
                  <a:cubicBezTo>
                    <a:pt x="2" y="56"/>
                    <a:pt x="0" y="48"/>
                    <a:pt x="0" y="35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824" y="4035"/>
              <a:ext cx="51" cy="38"/>
            </a:xfrm>
            <a:custGeom>
              <a:avLst/>
              <a:gdLst>
                <a:gd name="T0" fmla="*/ 11 w 94"/>
                <a:gd name="T1" fmla="*/ 69 h 69"/>
                <a:gd name="T2" fmla="*/ 0 w 94"/>
                <a:gd name="T3" fmla="*/ 69 h 69"/>
                <a:gd name="T4" fmla="*/ 0 w 94"/>
                <a:gd name="T5" fmla="*/ 2 h 69"/>
                <a:gd name="T6" fmla="*/ 10 w 94"/>
                <a:gd name="T7" fmla="*/ 2 h 69"/>
                <a:gd name="T8" fmla="*/ 10 w 94"/>
                <a:gd name="T9" fmla="*/ 6 h 69"/>
                <a:gd name="T10" fmla="*/ 30 w 94"/>
                <a:gd name="T11" fmla="*/ 0 h 69"/>
                <a:gd name="T12" fmla="*/ 48 w 94"/>
                <a:gd name="T13" fmla="*/ 7 h 69"/>
                <a:gd name="T14" fmla="*/ 59 w 94"/>
                <a:gd name="T15" fmla="*/ 2 h 69"/>
                <a:gd name="T16" fmla="*/ 72 w 94"/>
                <a:gd name="T17" fmla="*/ 0 h 69"/>
                <a:gd name="T18" fmla="*/ 90 w 94"/>
                <a:gd name="T19" fmla="*/ 7 h 69"/>
                <a:gd name="T20" fmla="*/ 94 w 94"/>
                <a:gd name="T21" fmla="*/ 33 h 69"/>
                <a:gd name="T22" fmla="*/ 94 w 94"/>
                <a:gd name="T23" fmla="*/ 69 h 69"/>
                <a:gd name="T24" fmla="*/ 84 w 94"/>
                <a:gd name="T25" fmla="*/ 69 h 69"/>
                <a:gd name="T26" fmla="*/ 84 w 94"/>
                <a:gd name="T27" fmla="*/ 34 h 69"/>
                <a:gd name="T28" fmla="*/ 82 w 94"/>
                <a:gd name="T29" fmla="*/ 14 h 69"/>
                <a:gd name="T30" fmla="*/ 70 w 94"/>
                <a:gd name="T31" fmla="*/ 9 h 69"/>
                <a:gd name="T32" fmla="*/ 61 w 94"/>
                <a:gd name="T33" fmla="*/ 11 h 69"/>
                <a:gd name="T34" fmla="*/ 54 w 94"/>
                <a:gd name="T35" fmla="*/ 13 h 69"/>
                <a:gd name="T36" fmla="*/ 51 w 94"/>
                <a:gd name="T37" fmla="*/ 14 h 69"/>
                <a:gd name="T38" fmla="*/ 53 w 94"/>
                <a:gd name="T39" fmla="*/ 34 h 69"/>
                <a:gd name="T40" fmla="*/ 53 w 94"/>
                <a:gd name="T41" fmla="*/ 69 h 69"/>
                <a:gd name="T42" fmla="*/ 43 w 94"/>
                <a:gd name="T43" fmla="*/ 69 h 69"/>
                <a:gd name="T44" fmla="*/ 43 w 94"/>
                <a:gd name="T45" fmla="*/ 34 h 69"/>
                <a:gd name="T46" fmla="*/ 40 w 94"/>
                <a:gd name="T47" fmla="*/ 14 h 69"/>
                <a:gd name="T48" fmla="*/ 29 w 94"/>
                <a:gd name="T49" fmla="*/ 9 h 69"/>
                <a:gd name="T50" fmla="*/ 20 w 94"/>
                <a:gd name="T51" fmla="*/ 11 h 69"/>
                <a:gd name="T52" fmla="*/ 13 w 94"/>
                <a:gd name="T53" fmla="*/ 13 h 69"/>
                <a:gd name="T54" fmla="*/ 11 w 94"/>
                <a:gd name="T55" fmla="*/ 14 h 69"/>
                <a:gd name="T56" fmla="*/ 11 w 94"/>
                <a:gd name="T5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69">
                  <a:moveTo>
                    <a:pt x="11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4" y="0"/>
                    <a:pt x="30" y="0"/>
                  </a:cubicBezTo>
                  <a:cubicBezTo>
                    <a:pt x="38" y="0"/>
                    <a:pt x="44" y="3"/>
                    <a:pt x="48" y="7"/>
                  </a:cubicBezTo>
                  <a:cubicBezTo>
                    <a:pt x="51" y="5"/>
                    <a:pt x="54" y="4"/>
                    <a:pt x="59" y="2"/>
                  </a:cubicBezTo>
                  <a:cubicBezTo>
                    <a:pt x="64" y="1"/>
                    <a:pt x="68" y="0"/>
                    <a:pt x="72" y="0"/>
                  </a:cubicBezTo>
                  <a:cubicBezTo>
                    <a:pt x="81" y="0"/>
                    <a:pt x="87" y="3"/>
                    <a:pt x="90" y="7"/>
                  </a:cubicBezTo>
                  <a:cubicBezTo>
                    <a:pt x="93" y="12"/>
                    <a:pt x="94" y="21"/>
                    <a:pt x="94" y="33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24"/>
                    <a:pt x="83" y="18"/>
                    <a:pt x="82" y="14"/>
                  </a:cubicBezTo>
                  <a:cubicBezTo>
                    <a:pt x="80" y="11"/>
                    <a:pt x="76" y="9"/>
                    <a:pt x="70" y="9"/>
                  </a:cubicBezTo>
                  <a:cubicBezTo>
                    <a:pt x="67" y="9"/>
                    <a:pt x="64" y="10"/>
                    <a:pt x="61" y="11"/>
                  </a:cubicBezTo>
                  <a:cubicBezTo>
                    <a:pt x="58" y="11"/>
                    <a:pt x="55" y="12"/>
                    <a:pt x="54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7"/>
                    <a:pt x="53" y="24"/>
                    <a:pt x="53" y="34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5"/>
                    <a:pt x="42" y="18"/>
                    <a:pt x="40" y="14"/>
                  </a:cubicBezTo>
                  <a:cubicBezTo>
                    <a:pt x="38" y="11"/>
                    <a:pt x="35" y="9"/>
                    <a:pt x="29" y="9"/>
                  </a:cubicBezTo>
                  <a:cubicBezTo>
                    <a:pt x="26" y="9"/>
                    <a:pt x="23" y="10"/>
                    <a:pt x="20" y="11"/>
                  </a:cubicBezTo>
                  <a:cubicBezTo>
                    <a:pt x="17" y="11"/>
                    <a:pt x="14" y="12"/>
                    <a:pt x="13" y="13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11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>
              <a:spLocks noEditPoints="1"/>
            </p:cNvSpPr>
            <p:nvPr/>
          </p:nvSpPr>
          <p:spPr bwMode="auto">
            <a:xfrm>
              <a:off x="886" y="4035"/>
              <a:ext cx="30" cy="54"/>
            </a:xfrm>
            <a:custGeom>
              <a:avLst/>
              <a:gdLst>
                <a:gd name="T0" fmla="*/ 29 w 55"/>
                <a:gd name="T1" fmla="*/ 9 h 99"/>
                <a:gd name="T2" fmla="*/ 20 w 55"/>
                <a:gd name="T3" fmla="*/ 11 h 99"/>
                <a:gd name="T4" fmla="*/ 13 w 55"/>
                <a:gd name="T5" fmla="*/ 13 h 99"/>
                <a:gd name="T6" fmla="*/ 10 w 55"/>
                <a:gd name="T7" fmla="*/ 15 h 99"/>
                <a:gd name="T8" fmla="*/ 10 w 55"/>
                <a:gd name="T9" fmla="*/ 60 h 99"/>
                <a:gd name="T10" fmla="*/ 25 w 55"/>
                <a:gd name="T11" fmla="*/ 62 h 99"/>
                <a:gd name="T12" fmla="*/ 40 w 55"/>
                <a:gd name="T13" fmla="*/ 55 h 99"/>
                <a:gd name="T14" fmla="*/ 45 w 55"/>
                <a:gd name="T15" fmla="*/ 35 h 99"/>
                <a:gd name="T16" fmla="*/ 41 w 55"/>
                <a:gd name="T17" fmla="*/ 15 h 99"/>
                <a:gd name="T18" fmla="*/ 29 w 55"/>
                <a:gd name="T19" fmla="*/ 9 h 99"/>
                <a:gd name="T20" fmla="*/ 0 w 55"/>
                <a:gd name="T21" fmla="*/ 99 h 99"/>
                <a:gd name="T22" fmla="*/ 0 w 55"/>
                <a:gd name="T23" fmla="*/ 2 h 99"/>
                <a:gd name="T24" fmla="*/ 10 w 55"/>
                <a:gd name="T25" fmla="*/ 2 h 99"/>
                <a:gd name="T26" fmla="*/ 10 w 55"/>
                <a:gd name="T27" fmla="*/ 6 h 99"/>
                <a:gd name="T28" fmla="*/ 30 w 55"/>
                <a:gd name="T29" fmla="*/ 0 h 99"/>
                <a:gd name="T30" fmla="*/ 49 w 55"/>
                <a:gd name="T31" fmla="*/ 8 h 99"/>
                <a:gd name="T32" fmla="*/ 55 w 55"/>
                <a:gd name="T33" fmla="*/ 35 h 99"/>
                <a:gd name="T34" fmla="*/ 48 w 55"/>
                <a:gd name="T35" fmla="*/ 62 h 99"/>
                <a:gd name="T36" fmla="*/ 25 w 55"/>
                <a:gd name="T37" fmla="*/ 70 h 99"/>
                <a:gd name="T38" fmla="*/ 10 w 55"/>
                <a:gd name="T39" fmla="*/ 69 h 99"/>
                <a:gd name="T40" fmla="*/ 10 w 55"/>
                <a:gd name="T41" fmla="*/ 99 h 99"/>
                <a:gd name="T42" fmla="*/ 0 w 55"/>
                <a:gd name="T4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99">
                  <a:moveTo>
                    <a:pt x="29" y="9"/>
                  </a:moveTo>
                  <a:cubicBezTo>
                    <a:pt x="26" y="9"/>
                    <a:pt x="23" y="10"/>
                    <a:pt x="20" y="11"/>
                  </a:cubicBezTo>
                  <a:cubicBezTo>
                    <a:pt x="17" y="12"/>
                    <a:pt x="15" y="12"/>
                    <a:pt x="13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7" y="61"/>
                    <a:pt x="22" y="62"/>
                    <a:pt x="25" y="62"/>
                  </a:cubicBezTo>
                  <a:cubicBezTo>
                    <a:pt x="32" y="62"/>
                    <a:pt x="37" y="60"/>
                    <a:pt x="40" y="55"/>
                  </a:cubicBezTo>
                  <a:cubicBezTo>
                    <a:pt x="43" y="51"/>
                    <a:pt x="45" y="45"/>
                    <a:pt x="45" y="35"/>
                  </a:cubicBezTo>
                  <a:cubicBezTo>
                    <a:pt x="45" y="26"/>
                    <a:pt x="43" y="19"/>
                    <a:pt x="41" y="15"/>
                  </a:cubicBezTo>
                  <a:cubicBezTo>
                    <a:pt x="38" y="11"/>
                    <a:pt x="34" y="9"/>
                    <a:pt x="29" y="9"/>
                  </a:cubicBezTo>
                  <a:moveTo>
                    <a:pt x="0" y="9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4" y="0"/>
                    <a:pt x="30" y="0"/>
                  </a:cubicBezTo>
                  <a:cubicBezTo>
                    <a:pt x="39" y="0"/>
                    <a:pt x="45" y="3"/>
                    <a:pt x="49" y="8"/>
                  </a:cubicBezTo>
                  <a:cubicBezTo>
                    <a:pt x="53" y="14"/>
                    <a:pt x="55" y="23"/>
                    <a:pt x="55" y="35"/>
                  </a:cubicBezTo>
                  <a:cubicBezTo>
                    <a:pt x="55" y="48"/>
                    <a:pt x="53" y="57"/>
                    <a:pt x="48" y="62"/>
                  </a:cubicBezTo>
                  <a:cubicBezTo>
                    <a:pt x="43" y="68"/>
                    <a:pt x="36" y="70"/>
                    <a:pt x="25" y="70"/>
                  </a:cubicBezTo>
                  <a:cubicBezTo>
                    <a:pt x="20" y="70"/>
                    <a:pt x="15" y="70"/>
                    <a:pt x="10" y="69"/>
                  </a:cubicBezTo>
                  <a:cubicBezTo>
                    <a:pt x="10" y="99"/>
                    <a:pt x="10" y="99"/>
                    <a:pt x="10" y="99"/>
                  </a:cubicBez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>
              <a:spLocks noEditPoints="1"/>
            </p:cNvSpPr>
            <p:nvPr/>
          </p:nvSpPr>
          <p:spPr bwMode="auto">
            <a:xfrm>
              <a:off x="923" y="4035"/>
              <a:ext cx="30" cy="39"/>
            </a:xfrm>
            <a:custGeom>
              <a:avLst/>
              <a:gdLst>
                <a:gd name="T0" fmla="*/ 46 w 56"/>
                <a:gd name="T1" fmla="*/ 31 h 70"/>
                <a:gd name="T2" fmla="*/ 42 w 56"/>
                <a:gd name="T3" fmla="*/ 14 h 70"/>
                <a:gd name="T4" fmla="*/ 29 w 56"/>
                <a:gd name="T5" fmla="*/ 9 h 70"/>
                <a:gd name="T6" fmla="*/ 15 w 56"/>
                <a:gd name="T7" fmla="*/ 14 h 70"/>
                <a:gd name="T8" fmla="*/ 10 w 56"/>
                <a:gd name="T9" fmla="*/ 31 h 70"/>
                <a:gd name="T10" fmla="*/ 46 w 56"/>
                <a:gd name="T11" fmla="*/ 31 h 70"/>
                <a:gd name="T12" fmla="*/ 49 w 56"/>
                <a:gd name="T13" fmla="*/ 61 h 70"/>
                <a:gd name="T14" fmla="*/ 53 w 56"/>
                <a:gd name="T15" fmla="*/ 60 h 70"/>
                <a:gd name="T16" fmla="*/ 53 w 56"/>
                <a:gd name="T17" fmla="*/ 68 h 70"/>
                <a:gd name="T18" fmla="*/ 27 w 56"/>
                <a:gd name="T19" fmla="*/ 70 h 70"/>
                <a:gd name="T20" fmla="*/ 6 w 56"/>
                <a:gd name="T21" fmla="*/ 62 h 70"/>
                <a:gd name="T22" fmla="*/ 0 w 56"/>
                <a:gd name="T23" fmla="*/ 36 h 70"/>
                <a:gd name="T24" fmla="*/ 29 w 56"/>
                <a:gd name="T25" fmla="*/ 0 h 70"/>
                <a:gd name="T26" fmla="*/ 49 w 56"/>
                <a:gd name="T27" fmla="*/ 8 h 70"/>
                <a:gd name="T28" fmla="*/ 56 w 56"/>
                <a:gd name="T29" fmla="*/ 32 h 70"/>
                <a:gd name="T30" fmla="*/ 55 w 56"/>
                <a:gd name="T31" fmla="*/ 40 h 70"/>
                <a:gd name="T32" fmla="*/ 11 w 56"/>
                <a:gd name="T33" fmla="*/ 40 h 70"/>
                <a:gd name="T34" fmla="*/ 15 w 56"/>
                <a:gd name="T35" fmla="*/ 56 h 70"/>
                <a:gd name="T36" fmla="*/ 29 w 56"/>
                <a:gd name="T37" fmla="*/ 61 h 70"/>
                <a:gd name="T38" fmla="*/ 49 w 56"/>
                <a:gd name="T39" fmla="*/ 6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70">
                  <a:moveTo>
                    <a:pt x="46" y="31"/>
                  </a:moveTo>
                  <a:cubicBezTo>
                    <a:pt x="46" y="23"/>
                    <a:pt x="44" y="17"/>
                    <a:pt x="42" y="14"/>
                  </a:cubicBezTo>
                  <a:cubicBezTo>
                    <a:pt x="39" y="10"/>
                    <a:pt x="35" y="9"/>
                    <a:pt x="29" y="9"/>
                  </a:cubicBezTo>
                  <a:cubicBezTo>
                    <a:pt x="23" y="9"/>
                    <a:pt x="18" y="11"/>
                    <a:pt x="15" y="14"/>
                  </a:cubicBezTo>
                  <a:cubicBezTo>
                    <a:pt x="12" y="18"/>
                    <a:pt x="11" y="23"/>
                    <a:pt x="10" y="31"/>
                  </a:cubicBezTo>
                  <a:lnTo>
                    <a:pt x="46" y="31"/>
                  </a:lnTo>
                  <a:close/>
                  <a:moveTo>
                    <a:pt x="49" y="61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3" y="70"/>
                    <a:pt x="34" y="70"/>
                    <a:pt x="27" y="70"/>
                  </a:cubicBezTo>
                  <a:cubicBezTo>
                    <a:pt x="17" y="70"/>
                    <a:pt x="10" y="68"/>
                    <a:pt x="6" y="62"/>
                  </a:cubicBezTo>
                  <a:cubicBezTo>
                    <a:pt x="2" y="56"/>
                    <a:pt x="0" y="48"/>
                    <a:pt x="0" y="36"/>
                  </a:cubicBezTo>
                  <a:cubicBezTo>
                    <a:pt x="0" y="12"/>
                    <a:pt x="10" y="0"/>
                    <a:pt x="29" y="0"/>
                  </a:cubicBezTo>
                  <a:cubicBezTo>
                    <a:pt x="38" y="0"/>
                    <a:pt x="44" y="3"/>
                    <a:pt x="49" y="8"/>
                  </a:cubicBezTo>
                  <a:cubicBezTo>
                    <a:pt x="53" y="13"/>
                    <a:pt x="56" y="21"/>
                    <a:pt x="56" y="3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7"/>
                    <a:pt x="12" y="52"/>
                    <a:pt x="15" y="56"/>
                  </a:cubicBezTo>
                  <a:cubicBezTo>
                    <a:pt x="17" y="60"/>
                    <a:pt x="22" y="61"/>
                    <a:pt x="29" y="61"/>
                  </a:cubicBezTo>
                  <a:cubicBezTo>
                    <a:pt x="35" y="61"/>
                    <a:pt x="42" y="61"/>
                    <a:pt x="49" y="61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958" y="4025"/>
              <a:ext cx="23" cy="49"/>
            </a:xfrm>
            <a:custGeom>
              <a:avLst/>
              <a:gdLst>
                <a:gd name="T0" fmla="*/ 41 w 42"/>
                <a:gd name="T1" fmla="*/ 29 h 90"/>
                <a:gd name="T2" fmla="*/ 20 w 42"/>
                <a:gd name="T3" fmla="*/ 29 h 90"/>
                <a:gd name="T4" fmla="*/ 20 w 42"/>
                <a:gd name="T5" fmla="*/ 62 h 90"/>
                <a:gd name="T6" fmla="*/ 21 w 42"/>
                <a:gd name="T7" fmla="*/ 77 h 90"/>
                <a:gd name="T8" fmla="*/ 29 w 42"/>
                <a:gd name="T9" fmla="*/ 80 h 90"/>
                <a:gd name="T10" fmla="*/ 41 w 42"/>
                <a:gd name="T11" fmla="*/ 80 h 90"/>
                <a:gd name="T12" fmla="*/ 42 w 42"/>
                <a:gd name="T13" fmla="*/ 88 h 90"/>
                <a:gd name="T14" fmla="*/ 28 w 42"/>
                <a:gd name="T15" fmla="*/ 90 h 90"/>
                <a:gd name="T16" fmla="*/ 14 w 42"/>
                <a:gd name="T17" fmla="*/ 84 h 90"/>
                <a:gd name="T18" fmla="*/ 10 w 42"/>
                <a:gd name="T19" fmla="*/ 65 h 90"/>
                <a:gd name="T20" fmla="*/ 10 w 42"/>
                <a:gd name="T21" fmla="*/ 29 h 90"/>
                <a:gd name="T22" fmla="*/ 0 w 42"/>
                <a:gd name="T23" fmla="*/ 29 h 90"/>
                <a:gd name="T24" fmla="*/ 0 w 42"/>
                <a:gd name="T25" fmla="*/ 21 h 90"/>
                <a:gd name="T26" fmla="*/ 10 w 42"/>
                <a:gd name="T27" fmla="*/ 21 h 90"/>
                <a:gd name="T28" fmla="*/ 10 w 42"/>
                <a:gd name="T29" fmla="*/ 0 h 90"/>
                <a:gd name="T30" fmla="*/ 20 w 42"/>
                <a:gd name="T31" fmla="*/ 0 h 90"/>
                <a:gd name="T32" fmla="*/ 20 w 42"/>
                <a:gd name="T33" fmla="*/ 21 h 90"/>
                <a:gd name="T34" fmla="*/ 41 w 42"/>
                <a:gd name="T35" fmla="*/ 21 h 90"/>
                <a:gd name="T36" fmla="*/ 41 w 42"/>
                <a:gd name="T37" fmla="*/ 2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90">
                  <a:moveTo>
                    <a:pt x="41" y="29"/>
                  </a:moveTo>
                  <a:cubicBezTo>
                    <a:pt x="20" y="29"/>
                    <a:pt x="20" y="29"/>
                    <a:pt x="20" y="29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9"/>
                    <a:pt x="20" y="74"/>
                    <a:pt x="21" y="77"/>
                  </a:cubicBezTo>
                  <a:cubicBezTo>
                    <a:pt x="22" y="79"/>
                    <a:pt x="25" y="80"/>
                    <a:pt x="29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6" y="89"/>
                    <a:pt x="31" y="90"/>
                    <a:pt x="28" y="90"/>
                  </a:cubicBezTo>
                  <a:cubicBezTo>
                    <a:pt x="21" y="90"/>
                    <a:pt x="16" y="88"/>
                    <a:pt x="14" y="84"/>
                  </a:cubicBezTo>
                  <a:cubicBezTo>
                    <a:pt x="11" y="81"/>
                    <a:pt x="10" y="74"/>
                    <a:pt x="10" y="6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987" y="4022"/>
              <a:ext cx="6" cy="51"/>
            </a:xfrm>
            <a:custGeom>
              <a:avLst/>
              <a:gdLst>
                <a:gd name="T0" fmla="*/ 0 w 6"/>
                <a:gd name="T1" fmla="*/ 51 h 51"/>
                <a:gd name="T2" fmla="*/ 6 w 6"/>
                <a:gd name="T3" fmla="*/ 51 h 51"/>
                <a:gd name="T4" fmla="*/ 6 w 6"/>
                <a:gd name="T5" fmla="*/ 15 h 51"/>
                <a:gd name="T6" fmla="*/ 0 w 6"/>
                <a:gd name="T7" fmla="*/ 15 h 51"/>
                <a:gd name="T8" fmla="*/ 0 w 6"/>
                <a:gd name="T9" fmla="*/ 51 h 51"/>
                <a:gd name="T10" fmla="*/ 0 w 6"/>
                <a:gd name="T11" fmla="*/ 6 h 51"/>
                <a:gd name="T12" fmla="*/ 6 w 6"/>
                <a:gd name="T13" fmla="*/ 6 h 51"/>
                <a:gd name="T14" fmla="*/ 6 w 6"/>
                <a:gd name="T15" fmla="*/ 0 h 51"/>
                <a:gd name="T16" fmla="*/ 0 w 6"/>
                <a:gd name="T17" fmla="*/ 0 h 51"/>
                <a:gd name="T18" fmla="*/ 0 w 6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1">
                  <a:moveTo>
                    <a:pt x="0" y="51"/>
                  </a:moveTo>
                  <a:lnTo>
                    <a:pt x="6" y="51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51"/>
                  </a:lnTo>
                  <a:close/>
                  <a:moveTo>
                    <a:pt x="0" y="6"/>
                  </a:move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1000" y="4025"/>
              <a:ext cx="23" cy="49"/>
            </a:xfrm>
            <a:custGeom>
              <a:avLst/>
              <a:gdLst>
                <a:gd name="T0" fmla="*/ 41 w 42"/>
                <a:gd name="T1" fmla="*/ 29 h 90"/>
                <a:gd name="T2" fmla="*/ 19 w 42"/>
                <a:gd name="T3" fmla="*/ 29 h 90"/>
                <a:gd name="T4" fmla="*/ 19 w 42"/>
                <a:gd name="T5" fmla="*/ 62 h 90"/>
                <a:gd name="T6" fmla="*/ 21 w 42"/>
                <a:gd name="T7" fmla="*/ 77 h 90"/>
                <a:gd name="T8" fmla="*/ 29 w 42"/>
                <a:gd name="T9" fmla="*/ 80 h 90"/>
                <a:gd name="T10" fmla="*/ 41 w 42"/>
                <a:gd name="T11" fmla="*/ 80 h 90"/>
                <a:gd name="T12" fmla="*/ 42 w 42"/>
                <a:gd name="T13" fmla="*/ 88 h 90"/>
                <a:gd name="T14" fmla="*/ 28 w 42"/>
                <a:gd name="T15" fmla="*/ 90 h 90"/>
                <a:gd name="T16" fmla="*/ 14 w 42"/>
                <a:gd name="T17" fmla="*/ 84 h 90"/>
                <a:gd name="T18" fmla="*/ 9 w 42"/>
                <a:gd name="T19" fmla="*/ 65 h 90"/>
                <a:gd name="T20" fmla="*/ 9 w 42"/>
                <a:gd name="T21" fmla="*/ 29 h 90"/>
                <a:gd name="T22" fmla="*/ 0 w 42"/>
                <a:gd name="T23" fmla="*/ 29 h 90"/>
                <a:gd name="T24" fmla="*/ 0 w 42"/>
                <a:gd name="T25" fmla="*/ 21 h 90"/>
                <a:gd name="T26" fmla="*/ 9 w 42"/>
                <a:gd name="T27" fmla="*/ 21 h 90"/>
                <a:gd name="T28" fmla="*/ 9 w 42"/>
                <a:gd name="T29" fmla="*/ 0 h 90"/>
                <a:gd name="T30" fmla="*/ 19 w 42"/>
                <a:gd name="T31" fmla="*/ 0 h 90"/>
                <a:gd name="T32" fmla="*/ 19 w 42"/>
                <a:gd name="T33" fmla="*/ 21 h 90"/>
                <a:gd name="T34" fmla="*/ 41 w 42"/>
                <a:gd name="T35" fmla="*/ 21 h 90"/>
                <a:gd name="T36" fmla="*/ 41 w 42"/>
                <a:gd name="T37" fmla="*/ 2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90">
                  <a:moveTo>
                    <a:pt x="41" y="29"/>
                  </a:moveTo>
                  <a:cubicBezTo>
                    <a:pt x="19" y="29"/>
                    <a:pt x="19" y="29"/>
                    <a:pt x="19" y="29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9"/>
                    <a:pt x="20" y="74"/>
                    <a:pt x="21" y="77"/>
                  </a:cubicBezTo>
                  <a:cubicBezTo>
                    <a:pt x="22" y="79"/>
                    <a:pt x="25" y="80"/>
                    <a:pt x="29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36" y="89"/>
                    <a:pt x="31" y="90"/>
                    <a:pt x="28" y="90"/>
                  </a:cubicBezTo>
                  <a:cubicBezTo>
                    <a:pt x="21" y="90"/>
                    <a:pt x="16" y="88"/>
                    <a:pt x="14" y="84"/>
                  </a:cubicBezTo>
                  <a:cubicBezTo>
                    <a:pt x="11" y="81"/>
                    <a:pt x="9" y="74"/>
                    <a:pt x="9" y="6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29" name="Freeform 26"/>
            <p:cNvSpPr>
              <a:spLocks noEditPoints="1"/>
            </p:cNvSpPr>
            <p:nvPr/>
          </p:nvSpPr>
          <p:spPr bwMode="auto">
            <a:xfrm>
              <a:off x="1029" y="4022"/>
              <a:ext cx="6" cy="51"/>
            </a:xfrm>
            <a:custGeom>
              <a:avLst/>
              <a:gdLst>
                <a:gd name="T0" fmla="*/ 0 w 6"/>
                <a:gd name="T1" fmla="*/ 51 h 51"/>
                <a:gd name="T2" fmla="*/ 6 w 6"/>
                <a:gd name="T3" fmla="*/ 51 h 51"/>
                <a:gd name="T4" fmla="*/ 6 w 6"/>
                <a:gd name="T5" fmla="*/ 15 h 51"/>
                <a:gd name="T6" fmla="*/ 0 w 6"/>
                <a:gd name="T7" fmla="*/ 15 h 51"/>
                <a:gd name="T8" fmla="*/ 0 w 6"/>
                <a:gd name="T9" fmla="*/ 51 h 51"/>
                <a:gd name="T10" fmla="*/ 0 w 6"/>
                <a:gd name="T11" fmla="*/ 6 h 51"/>
                <a:gd name="T12" fmla="*/ 6 w 6"/>
                <a:gd name="T13" fmla="*/ 6 h 51"/>
                <a:gd name="T14" fmla="*/ 6 w 6"/>
                <a:gd name="T15" fmla="*/ 0 h 51"/>
                <a:gd name="T16" fmla="*/ 0 w 6"/>
                <a:gd name="T17" fmla="*/ 0 h 51"/>
                <a:gd name="T18" fmla="*/ 0 w 6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1">
                  <a:moveTo>
                    <a:pt x="0" y="51"/>
                  </a:moveTo>
                  <a:lnTo>
                    <a:pt x="6" y="51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51"/>
                  </a:lnTo>
                  <a:close/>
                  <a:moveTo>
                    <a:pt x="0" y="6"/>
                  </a:moveTo>
                  <a:lnTo>
                    <a:pt x="6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1044" y="4035"/>
              <a:ext cx="31" cy="39"/>
            </a:xfrm>
            <a:custGeom>
              <a:avLst/>
              <a:gdLst>
                <a:gd name="T0" fmla="*/ 10 w 58"/>
                <a:gd name="T1" fmla="*/ 35 h 70"/>
                <a:gd name="T2" fmla="*/ 14 w 58"/>
                <a:gd name="T3" fmla="*/ 56 h 70"/>
                <a:gd name="T4" fmla="*/ 29 w 58"/>
                <a:gd name="T5" fmla="*/ 62 h 70"/>
                <a:gd name="T6" fmla="*/ 44 w 58"/>
                <a:gd name="T7" fmla="*/ 56 h 70"/>
                <a:gd name="T8" fmla="*/ 47 w 58"/>
                <a:gd name="T9" fmla="*/ 35 h 70"/>
                <a:gd name="T10" fmla="*/ 43 w 58"/>
                <a:gd name="T11" fmla="*/ 15 h 70"/>
                <a:gd name="T12" fmla="*/ 29 w 58"/>
                <a:gd name="T13" fmla="*/ 9 h 70"/>
                <a:gd name="T14" fmla="*/ 14 w 58"/>
                <a:gd name="T15" fmla="*/ 15 h 70"/>
                <a:gd name="T16" fmla="*/ 10 w 58"/>
                <a:gd name="T17" fmla="*/ 35 h 70"/>
                <a:gd name="T18" fmla="*/ 0 w 58"/>
                <a:gd name="T19" fmla="*/ 35 h 70"/>
                <a:gd name="T20" fmla="*/ 7 w 58"/>
                <a:gd name="T21" fmla="*/ 8 h 70"/>
                <a:gd name="T22" fmla="*/ 29 w 58"/>
                <a:gd name="T23" fmla="*/ 0 h 70"/>
                <a:gd name="T24" fmla="*/ 51 w 58"/>
                <a:gd name="T25" fmla="*/ 8 h 70"/>
                <a:gd name="T26" fmla="*/ 58 w 58"/>
                <a:gd name="T27" fmla="*/ 35 h 70"/>
                <a:gd name="T28" fmla="*/ 51 w 58"/>
                <a:gd name="T29" fmla="*/ 62 h 70"/>
                <a:gd name="T30" fmla="*/ 29 w 58"/>
                <a:gd name="T31" fmla="*/ 70 h 70"/>
                <a:gd name="T32" fmla="*/ 6 w 58"/>
                <a:gd name="T33" fmla="*/ 62 h 70"/>
                <a:gd name="T34" fmla="*/ 0 w 58"/>
                <a:gd name="T35" fmla="*/ 3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70">
                  <a:moveTo>
                    <a:pt x="10" y="35"/>
                  </a:moveTo>
                  <a:cubicBezTo>
                    <a:pt x="10" y="45"/>
                    <a:pt x="11" y="52"/>
                    <a:pt x="14" y="56"/>
                  </a:cubicBezTo>
                  <a:cubicBezTo>
                    <a:pt x="16" y="60"/>
                    <a:pt x="21" y="62"/>
                    <a:pt x="29" y="62"/>
                  </a:cubicBezTo>
                  <a:cubicBezTo>
                    <a:pt x="36" y="62"/>
                    <a:pt x="41" y="60"/>
                    <a:pt x="44" y="56"/>
                  </a:cubicBezTo>
                  <a:cubicBezTo>
                    <a:pt x="46" y="52"/>
                    <a:pt x="47" y="45"/>
                    <a:pt x="47" y="35"/>
                  </a:cubicBezTo>
                  <a:cubicBezTo>
                    <a:pt x="47" y="25"/>
                    <a:pt x="46" y="18"/>
                    <a:pt x="43" y="15"/>
                  </a:cubicBezTo>
                  <a:cubicBezTo>
                    <a:pt x="41" y="11"/>
                    <a:pt x="36" y="9"/>
                    <a:pt x="29" y="9"/>
                  </a:cubicBezTo>
                  <a:cubicBezTo>
                    <a:pt x="22" y="9"/>
                    <a:pt x="17" y="11"/>
                    <a:pt x="14" y="15"/>
                  </a:cubicBezTo>
                  <a:cubicBezTo>
                    <a:pt x="12" y="18"/>
                    <a:pt x="10" y="25"/>
                    <a:pt x="10" y="35"/>
                  </a:cubicBezTo>
                  <a:moveTo>
                    <a:pt x="0" y="35"/>
                  </a:moveTo>
                  <a:cubicBezTo>
                    <a:pt x="0" y="23"/>
                    <a:pt x="2" y="14"/>
                    <a:pt x="7" y="8"/>
                  </a:cubicBezTo>
                  <a:cubicBezTo>
                    <a:pt x="11" y="3"/>
                    <a:pt x="18" y="0"/>
                    <a:pt x="29" y="0"/>
                  </a:cubicBezTo>
                  <a:cubicBezTo>
                    <a:pt x="39" y="0"/>
                    <a:pt x="47" y="3"/>
                    <a:pt x="51" y="8"/>
                  </a:cubicBezTo>
                  <a:cubicBezTo>
                    <a:pt x="55" y="14"/>
                    <a:pt x="58" y="23"/>
                    <a:pt x="58" y="35"/>
                  </a:cubicBezTo>
                  <a:cubicBezTo>
                    <a:pt x="58" y="48"/>
                    <a:pt x="56" y="56"/>
                    <a:pt x="51" y="62"/>
                  </a:cubicBezTo>
                  <a:cubicBezTo>
                    <a:pt x="47" y="68"/>
                    <a:pt x="40" y="70"/>
                    <a:pt x="29" y="70"/>
                  </a:cubicBezTo>
                  <a:cubicBezTo>
                    <a:pt x="18" y="70"/>
                    <a:pt x="10" y="68"/>
                    <a:pt x="6" y="62"/>
                  </a:cubicBezTo>
                  <a:cubicBezTo>
                    <a:pt x="2" y="56"/>
                    <a:pt x="0" y="48"/>
                    <a:pt x="0" y="35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1084" y="4035"/>
              <a:ext cx="30" cy="38"/>
            </a:xfrm>
            <a:custGeom>
              <a:avLst/>
              <a:gdLst>
                <a:gd name="T0" fmla="*/ 10 w 54"/>
                <a:gd name="T1" fmla="*/ 69 h 69"/>
                <a:gd name="T2" fmla="*/ 0 w 54"/>
                <a:gd name="T3" fmla="*/ 69 h 69"/>
                <a:gd name="T4" fmla="*/ 0 w 54"/>
                <a:gd name="T5" fmla="*/ 2 h 69"/>
                <a:gd name="T6" fmla="*/ 10 w 54"/>
                <a:gd name="T7" fmla="*/ 2 h 69"/>
                <a:gd name="T8" fmla="*/ 10 w 54"/>
                <a:gd name="T9" fmla="*/ 6 h 69"/>
                <a:gd name="T10" fmla="*/ 31 w 54"/>
                <a:gd name="T11" fmla="*/ 0 h 69"/>
                <a:gd name="T12" fmla="*/ 49 w 54"/>
                <a:gd name="T13" fmla="*/ 8 h 69"/>
                <a:gd name="T14" fmla="*/ 54 w 54"/>
                <a:gd name="T15" fmla="*/ 33 h 69"/>
                <a:gd name="T16" fmla="*/ 54 w 54"/>
                <a:gd name="T17" fmla="*/ 69 h 69"/>
                <a:gd name="T18" fmla="*/ 44 w 54"/>
                <a:gd name="T19" fmla="*/ 69 h 69"/>
                <a:gd name="T20" fmla="*/ 44 w 54"/>
                <a:gd name="T21" fmla="*/ 34 h 69"/>
                <a:gd name="T22" fmla="*/ 41 w 54"/>
                <a:gd name="T23" fmla="*/ 14 h 69"/>
                <a:gd name="T24" fmla="*/ 29 w 54"/>
                <a:gd name="T25" fmla="*/ 9 h 69"/>
                <a:gd name="T26" fmla="*/ 20 w 54"/>
                <a:gd name="T27" fmla="*/ 11 h 69"/>
                <a:gd name="T28" fmla="*/ 13 w 54"/>
                <a:gd name="T29" fmla="*/ 13 h 69"/>
                <a:gd name="T30" fmla="*/ 10 w 54"/>
                <a:gd name="T31" fmla="*/ 14 h 69"/>
                <a:gd name="T32" fmla="*/ 10 w 54"/>
                <a:gd name="T3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69">
                  <a:moveTo>
                    <a:pt x="1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4" y="0"/>
                    <a:pt x="31" y="0"/>
                  </a:cubicBezTo>
                  <a:cubicBezTo>
                    <a:pt x="40" y="0"/>
                    <a:pt x="46" y="3"/>
                    <a:pt x="49" y="8"/>
                  </a:cubicBezTo>
                  <a:cubicBezTo>
                    <a:pt x="52" y="12"/>
                    <a:pt x="54" y="21"/>
                    <a:pt x="54" y="33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24"/>
                    <a:pt x="43" y="18"/>
                    <a:pt x="41" y="14"/>
                  </a:cubicBezTo>
                  <a:cubicBezTo>
                    <a:pt x="39" y="11"/>
                    <a:pt x="35" y="9"/>
                    <a:pt x="29" y="9"/>
                  </a:cubicBezTo>
                  <a:cubicBezTo>
                    <a:pt x="26" y="9"/>
                    <a:pt x="23" y="10"/>
                    <a:pt x="20" y="11"/>
                  </a:cubicBezTo>
                  <a:cubicBezTo>
                    <a:pt x="17" y="11"/>
                    <a:pt x="15" y="12"/>
                    <a:pt x="13" y="13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1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1141" y="4022"/>
              <a:ext cx="28" cy="51"/>
            </a:xfrm>
            <a:custGeom>
              <a:avLst/>
              <a:gdLst>
                <a:gd name="T0" fmla="*/ 28 w 28"/>
                <a:gd name="T1" fmla="*/ 51 h 51"/>
                <a:gd name="T2" fmla="*/ 0 w 28"/>
                <a:gd name="T3" fmla="*/ 51 h 51"/>
                <a:gd name="T4" fmla="*/ 0 w 28"/>
                <a:gd name="T5" fmla="*/ 0 h 51"/>
                <a:gd name="T6" fmla="*/ 5 w 28"/>
                <a:gd name="T7" fmla="*/ 0 h 51"/>
                <a:gd name="T8" fmla="*/ 5 w 28"/>
                <a:gd name="T9" fmla="*/ 46 h 51"/>
                <a:gd name="T10" fmla="*/ 28 w 28"/>
                <a:gd name="T11" fmla="*/ 46 h 51"/>
                <a:gd name="T12" fmla="*/ 28 w 28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51">
                  <a:moveTo>
                    <a:pt x="28" y="51"/>
                  </a:moveTo>
                  <a:lnTo>
                    <a:pt x="0" y="5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46"/>
                  </a:lnTo>
                  <a:lnTo>
                    <a:pt x="28" y="46"/>
                  </a:lnTo>
                  <a:lnTo>
                    <a:pt x="28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3" name="Freeform 30"/>
            <p:cNvSpPr>
              <a:spLocks noEditPoints="1"/>
            </p:cNvSpPr>
            <p:nvPr/>
          </p:nvSpPr>
          <p:spPr bwMode="auto">
            <a:xfrm>
              <a:off x="1173" y="4035"/>
              <a:ext cx="32" cy="39"/>
            </a:xfrm>
            <a:custGeom>
              <a:avLst/>
              <a:gdLst>
                <a:gd name="T0" fmla="*/ 10 w 59"/>
                <a:gd name="T1" fmla="*/ 49 h 70"/>
                <a:gd name="T2" fmla="*/ 20 w 59"/>
                <a:gd name="T3" fmla="*/ 62 h 70"/>
                <a:gd name="T4" fmla="*/ 38 w 59"/>
                <a:gd name="T5" fmla="*/ 59 h 70"/>
                <a:gd name="T6" fmla="*/ 41 w 59"/>
                <a:gd name="T7" fmla="*/ 58 h 70"/>
                <a:gd name="T8" fmla="*/ 41 w 59"/>
                <a:gd name="T9" fmla="*/ 35 h 70"/>
                <a:gd name="T10" fmla="*/ 21 w 59"/>
                <a:gd name="T11" fmla="*/ 37 h 70"/>
                <a:gd name="T12" fmla="*/ 13 w 59"/>
                <a:gd name="T13" fmla="*/ 41 h 70"/>
                <a:gd name="T14" fmla="*/ 10 w 59"/>
                <a:gd name="T15" fmla="*/ 49 h 70"/>
                <a:gd name="T16" fmla="*/ 52 w 59"/>
                <a:gd name="T17" fmla="*/ 22 h 70"/>
                <a:gd name="T18" fmla="*/ 52 w 59"/>
                <a:gd name="T19" fmla="*/ 57 h 70"/>
                <a:gd name="T20" fmla="*/ 59 w 59"/>
                <a:gd name="T21" fmla="*/ 62 h 70"/>
                <a:gd name="T22" fmla="*/ 59 w 59"/>
                <a:gd name="T23" fmla="*/ 70 h 70"/>
                <a:gd name="T24" fmla="*/ 43 w 59"/>
                <a:gd name="T25" fmla="*/ 65 h 70"/>
                <a:gd name="T26" fmla="*/ 19 w 59"/>
                <a:gd name="T27" fmla="*/ 70 h 70"/>
                <a:gd name="T28" fmla="*/ 4 w 59"/>
                <a:gd name="T29" fmla="*/ 65 h 70"/>
                <a:gd name="T30" fmla="*/ 0 w 59"/>
                <a:gd name="T31" fmla="*/ 50 h 70"/>
                <a:gd name="T32" fmla="*/ 5 w 59"/>
                <a:gd name="T33" fmla="*/ 36 h 70"/>
                <a:gd name="T34" fmla="*/ 20 w 59"/>
                <a:gd name="T35" fmla="*/ 30 h 70"/>
                <a:gd name="T36" fmla="*/ 41 w 59"/>
                <a:gd name="T37" fmla="*/ 28 h 70"/>
                <a:gd name="T38" fmla="*/ 41 w 59"/>
                <a:gd name="T39" fmla="*/ 22 h 70"/>
                <a:gd name="T40" fmla="*/ 38 w 59"/>
                <a:gd name="T41" fmla="*/ 12 h 70"/>
                <a:gd name="T42" fmla="*/ 30 w 59"/>
                <a:gd name="T43" fmla="*/ 9 h 70"/>
                <a:gd name="T44" fmla="*/ 8 w 59"/>
                <a:gd name="T45" fmla="*/ 10 h 70"/>
                <a:gd name="T46" fmla="*/ 4 w 59"/>
                <a:gd name="T47" fmla="*/ 11 h 70"/>
                <a:gd name="T48" fmla="*/ 3 w 59"/>
                <a:gd name="T49" fmla="*/ 3 h 70"/>
                <a:gd name="T50" fmla="*/ 30 w 59"/>
                <a:gd name="T51" fmla="*/ 0 h 70"/>
                <a:gd name="T52" fmla="*/ 46 w 59"/>
                <a:gd name="T53" fmla="*/ 5 h 70"/>
                <a:gd name="T54" fmla="*/ 52 w 59"/>
                <a:gd name="T55" fmla="*/ 2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" h="70">
                  <a:moveTo>
                    <a:pt x="10" y="49"/>
                  </a:moveTo>
                  <a:cubicBezTo>
                    <a:pt x="10" y="58"/>
                    <a:pt x="13" y="62"/>
                    <a:pt x="20" y="62"/>
                  </a:cubicBezTo>
                  <a:cubicBezTo>
                    <a:pt x="26" y="62"/>
                    <a:pt x="32" y="61"/>
                    <a:pt x="38" y="59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17" y="38"/>
                    <a:pt x="14" y="39"/>
                    <a:pt x="13" y="41"/>
                  </a:cubicBezTo>
                  <a:cubicBezTo>
                    <a:pt x="11" y="43"/>
                    <a:pt x="10" y="46"/>
                    <a:pt x="10" y="49"/>
                  </a:cubicBezTo>
                  <a:moveTo>
                    <a:pt x="52" y="22"/>
                  </a:moveTo>
                  <a:cubicBezTo>
                    <a:pt x="52" y="57"/>
                    <a:pt x="52" y="57"/>
                    <a:pt x="52" y="57"/>
                  </a:cubicBezTo>
                  <a:cubicBezTo>
                    <a:pt x="52" y="60"/>
                    <a:pt x="54" y="62"/>
                    <a:pt x="59" y="62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52" y="70"/>
                    <a:pt x="46" y="69"/>
                    <a:pt x="43" y="65"/>
                  </a:cubicBezTo>
                  <a:cubicBezTo>
                    <a:pt x="35" y="69"/>
                    <a:pt x="27" y="70"/>
                    <a:pt x="19" y="70"/>
                  </a:cubicBezTo>
                  <a:cubicBezTo>
                    <a:pt x="12" y="70"/>
                    <a:pt x="8" y="69"/>
                    <a:pt x="4" y="65"/>
                  </a:cubicBezTo>
                  <a:cubicBezTo>
                    <a:pt x="1" y="62"/>
                    <a:pt x="0" y="57"/>
                    <a:pt x="0" y="50"/>
                  </a:cubicBezTo>
                  <a:cubicBezTo>
                    <a:pt x="0" y="43"/>
                    <a:pt x="1" y="39"/>
                    <a:pt x="5" y="36"/>
                  </a:cubicBezTo>
                  <a:cubicBezTo>
                    <a:pt x="8" y="32"/>
                    <a:pt x="13" y="31"/>
                    <a:pt x="20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17"/>
                    <a:pt x="40" y="14"/>
                    <a:pt x="38" y="12"/>
                  </a:cubicBezTo>
                  <a:cubicBezTo>
                    <a:pt x="36" y="10"/>
                    <a:pt x="34" y="9"/>
                    <a:pt x="30" y="9"/>
                  </a:cubicBezTo>
                  <a:cubicBezTo>
                    <a:pt x="23" y="9"/>
                    <a:pt x="16" y="10"/>
                    <a:pt x="8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3" y="1"/>
                    <a:pt x="22" y="0"/>
                    <a:pt x="30" y="0"/>
                  </a:cubicBezTo>
                  <a:cubicBezTo>
                    <a:pt x="37" y="0"/>
                    <a:pt x="43" y="2"/>
                    <a:pt x="46" y="5"/>
                  </a:cubicBezTo>
                  <a:cubicBezTo>
                    <a:pt x="50" y="9"/>
                    <a:pt x="52" y="14"/>
                    <a:pt x="52" y="22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1209" y="4037"/>
              <a:ext cx="51" cy="36"/>
            </a:xfrm>
            <a:custGeom>
              <a:avLst/>
              <a:gdLst>
                <a:gd name="T0" fmla="*/ 0 w 51"/>
                <a:gd name="T1" fmla="*/ 0 h 36"/>
                <a:gd name="T2" fmla="*/ 5 w 51"/>
                <a:gd name="T3" fmla="*/ 0 h 36"/>
                <a:gd name="T4" fmla="*/ 13 w 51"/>
                <a:gd name="T5" fmla="*/ 31 h 36"/>
                <a:gd name="T6" fmla="*/ 14 w 51"/>
                <a:gd name="T7" fmla="*/ 31 h 36"/>
                <a:gd name="T8" fmla="*/ 23 w 51"/>
                <a:gd name="T9" fmla="*/ 0 h 36"/>
                <a:gd name="T10" fmla="*/ 28 w 51"/>
                <a:gd name="T11" fmla="*/ 0 h 36"/>
                <a:gd name="T12" fmla="*/ 37 w 51"/>
                <a:gd name="T13" fmla="*/ 31 h 36"/>
                <a:gd name="T14" fmla="*/ 39 w 51"/>
                <a:gd name="T15" fmla="*/ 31 h 36"/>
                <a:gd name="T16" fmla="*/ 46 w 51"/>
                <a:gd name="T17" fmla="*/ 0 h 36"/>
                <a:gd name="T18" fmla="*/ 51 w 51"/>
                <a:gd name="T19" fmla="*/ 0 h 36"/>
                <a:gd name="T20" fmla="*/ 43 w 51"/>
                <a:gd name="T21" fmla="*/ 36 h 36"/>
                <a:gd name="T22" fmla="*/ 33 w 51"/>
                <a:gd name="T23" fmla="*/ 36 h 36"/>
                <a:gd name="T24" fmla="*/ 26 w 51"/>
                <a:gd name="T25" fmla="*/ 7 h 36"/>
                <a:gd name="T26" fmla="*/ 18 w 51"/>
                <a:gd name="T27" fmla="*/ 36 h 36"/>
                <a:gd name="T28" fmla="*/ 9 w 51"/>
                <a:gd name="T29" fmla="*/ 36 h 36"/>
                <a:gd name="T30" fmla="*/ 0 w 51"/>
                <a:gd name="T3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36">
                  <a:moveTo>
                    <a:pt x="0" y="0"/>
                  </a:moveTo>
                  <a:lnTo>
                    <a:pt x="5" y="0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7" y="31"/>
                  </a:lnTo>
                  <a:lnTo>
                    <a:pt x="39" y="31"/>
                  </a:lnTo>
                  <a:lnTo>
                    <a:pt x="46" y="0"/>
                  </a:lnTo>
                  <a:lnTo>
                    <a:pt x="51" y="0"/>
                  </a:lnTo>
                  <a:lnTo>
                    <a:pt x="43" y="36"/>
                  </a:lnTo>
                  <a:lnTo>
                    <a:pt x="33" y="36"/>
                  </a:lnTo>
                  <a:lnTo>
                    <a:pt x="26" y="7"/>
                  </a:lnTo>
                  <a:lnTo>
                    <a:pt x="18" y="36"/>
                  </a:lnTo>
                  <a:lnTo>
                    <a:pt x="9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1285" y="4022"/>
              <a:ext cx="31" cy="51"/>
            </a:xfrm>
            <a:custGeom>
              <a:avLst/>
              <a:gdLst>
                <a:gd name="T0" fmla="*/ 0 w 31"/>
                <a:gd name="T1" fmla="*/ 51 h 51"/>
                <a:gd name="T2" fmla="*/ 0 w 31"/>
                <a:gd name="T3" fmla="*/ 0 h 51"/>
                <a:gd name="T4" fmla="*/ 31 w 31"/>
                <a:gd name="T5" fmla="*/ 0 h 51"/>
                <a:gd name="T6" fmla="*/ 31 w 31"/>
                <a:gd name="T7" fmla="*/ 5 h 51"/>
                <a:gd name="T8" fmla="*/ 6 w 31"/>
                <a:gd name="T9" fmla="*/ 5 h 51"/>
                <a:gd name="T10" fmla="*/ 6 w 31"/>
                <a:gd name="T11" fmla="*/ 25 h 51"/>
                <a:gd name="T12" fmla="*/ 27 w 31"/>
                <a:gd name="T13" fmla="*/ 25 h 51"/>
                <a:gd name="T14" fmla="*/ 27 w 31"/>
                <a:gd name="T15" fmla="*/ 30 h 51"/>
                <a:gd name="T16" fmla="*/ 6 w 31"/>
                <a:gd name="T17" fmla="*/ 30 h 51"/>
                <a:gd name="T18" fmla="*/ 6 w 31"/>
                <a:gd name="T19" fmla="*/ 51 h 51"/>
                <a:gd name="T20" fmla="*/ 0 w 31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1">
                  <a:moveTo>
                    <a:pt x="0" y="51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5"/>
                  </a:lnTo>
                  <a:lnTo>
                    <a:pt x="6" y="5"/>
                  </a:lnTo>
                  <a:lnTo>
                    <a:pt x="6" y="25"/>
                  </a:lnTo>
                  <a:lnTo>
                    <a:pt x="27" y="25"/>
                  </a:lnTo>
                  <a:lnTo>
                    <a:pt x="27" y="30"/>
                  </a:lnTo>
                  <a:lnTo>
                    <a:pt x="6" y="30"/>
                  </a:lnTo>
                  <a:lnTo>
                    <a:pt x="6" y="51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1323" y="4022"/>
              <a:ext cx="5" cy="51"/>
            </a:xfrm>
            <a:custGeom>
              <a:avLst/>
              <a:gdLst>
                <a:gd name="T0" fmla="*/ 0 w 5"/>
                <a:gd name="T1" fmla="*/ 51 h 51"/>
                <a:gd name="T2" fmla="*/ 5 w 5"/>
                <a:gd name="T3" fmla="*/ 51 h 51"/>
                <a:gd name="T4" fmla="*/ 5 w 5"/>
                <a:gd name="T5" fmla="*/ 15 h 51"/>
                <a:gd name="T6" fmla="*/ 0 w 5"/>
                <a:gd name="T7" fmla="*/ 15 h 51"/>
                <a:gd name="T8" fmla="*/ 0 w 5"/>
                <a:gd name="T9" fmla="*/ 51 h 51"/>
                <a:gd name="T10" fmla="*/ 0 w 5"/>
                <a:gd name="T11" fmla="*/ 6 h 51"/>
                <a:gd name="T12" fmla="*/ 5 w 5"/>
                <a:gd name="T13" fmla="*/ 6 h 51"/>
                <a:gd name="T14" fmla="*/ 5 w 5"/>
                <a:gd name="T15" fmla="*/ 0 h 51"/>
                <a:gd name="T16" fmla="*/ 0 w 5"/>
                <a:gd name="T17" fmla="*/ 0 h 51"/>
                <a:gd name="T18" fmla="*/ 0 w 5"/>
                <a:gd name="T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1">
                  <a:moveTo>
                    <a:pt x="0" y="51"/>
                  </a:moveTo>
                  <a:lnTo>
                    <a:pt x="5" y="51"/>
                  </a:lnTo>
                  <a:lnTo>
                    <a:pt x="5" y="15"/>
                  </a:lnTo>
                  <a:lnTo>
                    <a:pt x="0" y="15"/>
                  </a:lnTo>
                  <a:lnTo>
                    <a:pt x="0" y="51"/>
                  </a:lnTo>
                  <a:close/>
                  <a:moveTo>
                    <a:pt x="0" y="6"/>
                  </a:moveTo>
                  <a:lnTo>
                    <a:pt x="5" y="6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1339" y="4035"/>
              <a:ext cx="19" cy="38"/>
            </a:xfrm>
            <a:custGeom>
              <a:avLst/>
              <a:gdLst>
                <a:gd name="T0" fmla="*/ 0 w 34"/>
                <a:gd name="T1" fmla="*/ 69 h 69"/>
                <a:gd name="T2" fmla="*/ 0 w 34"/>
                <a:gd name="T3" fmla="*/ 2 h 69"/>
                <a:gd name="T4" fmla="*/ 9 w 34"/>
                <a:gd name="T5" fmla="*/ 2 h 69"/>
                <a:gd name="T6" fmla="*/ 9 w 34"/>
                <a:gd name="T7" fmla="*/ 11 h 69"/>
                <a:gd name="T8" fmla="*/ 34 w 34"/>
                <a:gd name="T9" fmla="*/ 0 h 69"/>
                <a:gd name="T10" fmla="*/ 34 w 34"/>
                <a:gd name="T11" fmla="*/ 10 h 69"/>
                <a:gd name="T12" fmla="*/ 22 w 34"/>
                <a:gd name="T13" fmla="*/ 14 h 69"/>
                <a:gd name="T14" fmla="*/ 13 w 34"/>
                <a:gd name="T15" fmla="*/ 18 h 69"/>
                <a:gd name="T16" fmla="*/ 10 w 34"/>
                <a:gd name="T17" fmla="*/ 20 h 69"/>
                <a:gd name="T18" fmla="*/ 10 w 34"/>
                <a:gd name="T19" fmla="*/ 69 h 69"/>
                <a:gd name="T20" fmla="*/ 0 w 34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0" y="6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5"/>
                    <a:pt x="26" y="2"/>
                    <a:pt x="34" y="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1"/>
                    <a:pt x="26" y="12"/>
                    <a:pt x="22" y="14"/>
                  </a:cubicBezTo>
                  <a:cubicBezTo>
                    <a:pt x="18" y="15"/>
                    <a:pt x="15" y="17"/>
                    <a:pt x="13" y="18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69"/>
                    <a:pt x="10" y="69"/>
                    <a:pt x="10" y="69"/>
                  </a:cubicBezTo>
                  <a:lnTo>
                    <a:pt x="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1364" y="4035"/>
              <a:ext cx="52" cy="38"/>
            </a:xfrm>
            <a:custGeom>
              <a:avLst/>
              <a:gdLst>
                <a:gd name="T0" fmla="*/ 10 w 94"/>
                <a:gd name="T1" fmla="*/ 69 h 69"/>
                <a:gd name="T2" fmla="*/ 0 w 94"/>
                <a:gd name="T3" fmla="*/ 69 h 69"/>
                <a:gd name="T4" fmla="*/ 0 w 94"/>
                <a:gd name="T5" fmla="*/ 2 h 69"/>
                <a:gd name="T6" fmla="*/ 10 w 94"/>
                <a:gd name="T7" fmla="*/ 2 h 69"/>
                <a:gd name="T8" fmla="*/ 10 w 94"/>
                <a:gd name="T9" fmla="*/ 6 h 69"/>
                <a:gd name="T10" fmla="*/ 30 w 94"/>
                <a:gd name="T11" fmla="*/ 0 h 69"/>
                <a:gd name="T12" fmla="*/ 47 w 94"/>
                <a:gd name="T13" fmla="*/ 7 h 69"/>
                <a:gd name="T14" fmla="*/ 59 w 94"/>
                <a:gd name="T15" fmla="*/ 2 h 69"/>
                <a:gd name="T16" fmla="*/ 71 w 94"/>
                <a:gd name="T17" fmla="*/ 0 h 69"/>
                <a:gd name="T18" fmla="*/ 90 w 94"/>
                <a:gd name="T19" fmla="*/ 7 h 69"/>
                <a:gd name="T20" fmla="*/ 94 w 94"/>
                <a:gd name="T21" fmla="*/ 33 h 69"/>
                <a:gd name="T22" fmla="*/ 94 w 94"/>
                <a:gd name="T23" fmla="*/ 69 h 69"/>
                <a:gd name="T24" fmla="*/ 84 w 94"/>
                <a:gd name="T25" fmla="*/ 69 h 69"/>
                <a:gd name="T26" fmla="*/ 84 w 94"/>
                <a:gd name="T27" fmla="*/ 34 h 69"/>
                <a:gd name="T28" fmla="*/ 81 w 94"/>
                <a:gd name="T29" fmla="*/ 14 h 69"/>
                <a:gd name="T30" fmla="*/ 70 w 94"/>
                <a:gd name="T31" fmla="*/ 9 h 69"/>
                <a:gd name="T32" fmla="*/ 61 w 94"/>
                <a:gd name="T33" fmla="*/ 11 h 69"/>
                <a:gd name="T34" fmla="*/ 53 w 94"/>
                <a:gd name="T35" fmla="*/ 13 h 69"/>
                <a:gd name="T36" fmla="*/ 51 w 94"/>
                <a:gd name="T37" fmla="*/ 14 h 69"/>
                <a:gd name="T38" fmla="*/ 53 w 94"/>
                <a:gd name="T39" fmla="*/ 34 h 69"/>
                <a:gd name="T40" fmla="*/ 53 w 94"/>
                <a:gd name="T41" fmla="*/ 69 h 69"/>
                <a:gd name="T42" fmla="*/ 43 w 94"/>
                <a:gd name="T43" fmla="*/ 69 h 69"/>
                <a:gd name="T44" fmla="*/ 43 w 94"/>
                <a:gd name="T45" fmla="*/ 34 h 69"/>
                <a:gd name="T46" fmla="*/ 40 w 94"/>
                <a:gd name="T47" fmla="*/ 14 h 69"/>
                <a:gd name="T48" fmla="*/ 28 w 94"/>
                <a:gd name="T49" fmla="*/ 9 h 69"/>
                <a:gd name="T50" fmla="*/ 20 w 94"/>
                <a:gd name="T51" fmla="*/ 11 h 69"/>
                <a:gd name="T52" fmla="*/ 13 w 94"/>
                <a:gd name="T53" fmla="*/ 13 h 69"/>
                <a:gd name="T54" fmla="*/ 10 w 94"/>
                <a:gd name="T55" fmla="*/ 14 h 69"/>
                <a:gd name="T56" fmla="*/ 10 w 94"/>
                <a:gd name="T5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69">
                  <a:moveTo>
                    <a:pt x="1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7" y="2"/>
                    <a:pt x="23" y="0"/>
                    <a:pt x="30" y="0"/>
                  </a:cubicBezTo>
                  <a:cubicBezTo>
                    <a:pt x="38" y="0"/>
                    <a:pt x="44" y="3"/>
                    <a:pt x="47" y="7"/>
                  </a:cubicBezTo>
                  <a:cubicBezTo>
                    <a:pt x="50" y="5"/>
                    <a:pt x="54" y="4"/>
                    <a:pt x="59" y="2"/>
                  </a:cubicBezTo>
                  <a:cubicBezTo>
                    <a:pt x="64" y="1"/>
                    <a:pt x="68" y="0"/>
                    <a:pt x="71" y="0"/>
                  </a:cubicBezTo>
                  <a:cubicBezTo>
                    <a:pt x="80" y="0"/>
                    <a:pt x="86" y="3"/>
                    <a:pt x="90" y="7"/>
                  </a:cubicBezTo>
                  <a:cubicBezTo>
                    <a:pt x="93" y="12"/>
                    <a:pt x="94" y="21"/>
                    <a:pt x="94" y="33"/>
                  </a:cubicBezTo>
                  <a:cubicBezTo>
                    <a:pt x="94" y="69"/>
                    <a:pt x="94" y="69"/>
                    <a:pt x="9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4" y="24"/>
                    <a:pt x="83" y="18"/>
                    <a:pt x="81" y="14"/>
                  </a:cubicBezTo>
                  <a:cubicBezTo>
                    <a:pt x="80" y="11"/>
                    <a:pt x="76" y="9"/>
                    <a:pt x="70" y="9"/>
                  </a:cubicBezTo>
                  <a:cubicBezTo>
                    <a:pt x="67" y="9"/>
                    <a:pt x="64" y="10"/>
                    <a:pt x="61" y="11"/>
                  </a:cubicBezTo>
                  <a:cubicBezTo>
                    <a:pt x="58" y="11"/>
                    <a:pt x="55" y="12"/>
                    <a:pt x="53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2" y="17"/>
                    <a:pt x="53" y="24"/>
                    <a:pt x="53" y="34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25"/>
                    <a:pt x="42" y="18"/>
                    <a:pt x="40" y="14"/>
                  </a:cubicBezTo>
                  <a:cubicBezTo>
                    <a:pt x="38" y="11"/>
                    <a:pt x="34" y="9"/>
                    <a:pt x="28" y="9"/>
                  </a:cubicBezTo>
                  <a:cubicBezTo>
                    <a:pt x="26" y="9"/>
                    <a:pt x="23" y="10"/>
                    <a:pt x="20" y="11"/>
                  </a:cubicBezTo>
                  <a:cubicBezTo>
                    <a:pt x="17" y="11"/>
                    <a:pt x="14" y="12"/>
                    <a:pt x="13" y="13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10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610" y="3946"/>
              <a:ext cx="810" cy="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atin typeface="+mn-lt"/>
                <a:ea typeface="+mn-ea"/>
              </a:endParaRPr>
            </a:p>
          </p:txBody>
        </p:sp>
      </p:grpSp>
      <p:cxnSp>
        <p:nvCxnSpPr>
          <p:cNvPr id="40" name="Straight Connector 39"/>
          <p:cNvCxnSpPr/>
          <p:nvPr userDrawn="1"/>
        </p:nvCxnSpPr>
        <p:spPr>
          <a:xfrm>
            <a:off x="5594350" y="3833813"/>
            <a:ext cx="1003300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4545013" y="6218238"/>
            <a:ext cx="1336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6546850" y="6218238"/>
            <a:ext cx="1778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8964613" y="6218238"/>
            <a:ext cx="21526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452578" y="914469"/>
            <a:ext cx="7286844" cy="2679266"/>
          </a:xfr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en-US" sz="3400" b="0" kern="1200" cap="none" spc="30" baseline="0" dirty="0">
                <a:solidFill>
                  <a:schemeClr val="bg1"/>
                </a:solidFill>
                <a:latin typeface="Book Antiqua" panose="02040602050305030304" pitchFamily="18" charset="0"/>
                <a:ea typeface="+mn-ea"/>
                <a:cs typeface="+mn-cs"/>
              </a:defRPr>
            </a:lvl1pPr>
          </a:lstStyle>
          <a:p>
            <a:pPr lvl="0"/>
            <a:endParaRPr lang="en-US"/>
          </a:p>
        </p:txBody>
      </p:sp>
      <p:sp>
        <p:nvSpPr>
          <p:cNvPr id="58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6546501" y="4186519"/>
            <a:ext cx="1874129" cy="1820914"/>
          </a:xfrm>
        </p:spPr>
        <p:txBody>
          <a:bodyPr tIns="45720" rIns="91440" bIns="45720" rtlCol="0"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lang="en-US" sz="1600" cap="none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buNone/>
              <a:defRPr lang="en-US" sz="1200" spc="-20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59808" y="4699591"/>
            <a:ext cx="1874129" cy="1307841"/>
          </a:xfrm>
        </p:spPr>
        <p:txBody>
          <a:bodyPr tIns="45720" rIns="91440" bIns="45720" rtlCol="0" anchor="b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lang="en-US" sz="1400" cap="none" dirty="0" smtClean="0">
                <a:solidFill>
                  <a:schemeClr val="bg1"/>
                </a:solidFill>
              </a:defRPr>
            </a:lvl1pPr>
            <a:lvl2pPr marL="0" indent="0">
              <a:buNone/>
              <a:defRPr lang="en-US" sz="1100" spc="-20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8976895" y="4186519"/>
            <a:ext cx="3116493" cy="1820913"/>
          </a:xfrm>
        </p:spPr>
        <p:txBody>
          <a:bodyPr tIns="45720" rIns="91440" bIns="45720" rtlCol="0" anchor="b">
            <a:normAutofit/>
          </a:bodyPr>
          <a:lstStyle>
            <a:lvl1pPr marL="0" indent="0">
              <a:spcBef>
                <a:spcPts val="0"/>
              </a:spcBef>
              <a:spcAft>
                <a:spcPts val="300"/>
              </a:spcAft>
              <a:buNone/>
              <a:defRPr lang="en-US" sz="1600" cap="none" dirty="0" smtClean="0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buNone/>
              <a:defRPr lang="en-US" sz="1200" spc="-20" dirty="0" smtClean="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0342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1054100"/>
            <a:ext cx="18272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8"/>
          <p:cNvCxnSpPr/>
          <p:nvPr userDrawn="1"/>
        </p:nvCxnSpPr>
        <p:spPr>
          <a:xfrm>
            <a:off x="5592763" y="4216400"/>
            <a:ext cx="1004887" cy="0"/>
          </a:xfrm>
          <a:prstGeom prst="line">
            <a:avLst/>
          </a:prstGeom>
          <a:ln w="114300">
            <a:solidFill>
              <a:srgbClr val="1E4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1071563" y="5721350"/>
            <a:ext cx="1858962" cy="0"/>
          </a:xfrm>
          <a:prstGeom prst="line">
            <a:avLst/>
          </a:prstGeom>
          <a:ln w="19050">
            <a:solidFill>
              <a:srgbClr val="D6D5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8" descr="Euclid_Law_Slide_IMAGES-07-10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038" y="0"/>
            <a:ext cx="262096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984319" y="2490502"/>
            <a:ext cx="10223362" cy="1465687"/>
          </a:xfrm>
        </p:spPr>
        <p:txBody>
          <a:bodyPr lIns="91440" tIns="45720" rIns="91440" bIns="45720" rtlCol="0" anchor="b" anchorCtr="1">
            <a:normAutofit/>
          </a:bodyPr>
          <a:lstStyle>
            <a:lvl1pPr algn="ctr">
              <a:defRPr lang="en-US" sz="4800" b="0" spc="-100" dirty="0">
                <a:solidFill>
                  <a:srgbClr val="1E4592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GB"/>
              <a:t>Presentation title</a:t>
            </a:r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9057409" y="5258955"/>
            <a:ext cx="2150272" cy="1033318"/>
          </a:xfrm>
        </p:spPr>
        <p:txBody>
          <a:bodyPr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en-US" noProof="0"/>
              <a:t>Client logo</a:t>
            </a:r>
            <a:endParaRPr lang="en-GB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984319" y="5820816"/>
            <a:ext cx="4054475" cy="599862"/>
          </a:xfrm>
        </p:spPr>
        <p:txBody>
          <a:bodyPr lIns="91440" tIns="45720" rIns="91440" bIns="45720" rtlCol="0">
            <a:noAutofit/>
          </a:bodyPr>
          <a:lstStyle>
            <a:lvl1pPr marL="0" indent="0">
              <a:buNone/>
              <a:defRPr sz="1400" b="0" cap="none" baseline="0">
                <a:solidFill>
                  <a:srgbClr val="B0ADAC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0"/>
            <a:r>
              <a:rPr lang="en-US"/>
              <a:t>Name, Title</a:t>
            </a:r>
          </a:p>
          <a:p>
            <a:pPr lvl="0"/>
            <a:r>
              <a:rPr lang="en-US"/>
              <a:t>Name Title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984318" y="5378824"/>
            <a:ext cx="4054475" cy="224107"/>
          </a:xfrm>
        </p:spPr>
        <p:txBody>
          <a:bodyPr lIns="91440" tIns="45720" rIns="91440" bIns="45720" rtlCol="0" anchor="b">
            <a:noAutofit/>
          </a:bodyPr>
          <a:lstStyle>
            <a:lvl1pPr marL="0" indent="0" eaLnBrk="1" hangingPunct="1">
              <a:buFont typeface="Arial" charset="0"/>
              <a:buNone/>
              <a:defRPr lang="en-US" sz="1400" b="0" cap="none">
                <a:solidFill>
                  <a:srgbClr val="B0ADAC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lvl="0"/>
            <a:r>
              <a:rPr lang="en-US"/>
              <a:t>Month Year</a:t>
            </a:r>
          </a:p>
        </p:txBody>
      </p:sp>
      <p:sp>
        <p:nvSpPr>
          <p:cNvPr id="2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984319" y="4850916"/>
            <a:ext cx="4054475" cy="501013"/>
          </a:xfrm>
        </p:spPr>
        <p:txBody>
          <a:bodyPr lIns="91440" tIns="45720" rIns="91440" bIns="45720" rtlCol="0" anchor="b">
            <a:normAutofit/>
          </a:bodyPr>
          <a:lstStyle>
            <a:lvl1pPr marL="0" indent="0" eaLnBrk="1" hangingPunct="1">
              <a:buFont typeface="Arial" charset="0"/>
              <a:buNone/>
              <a:defRPr lang="en-US" sz="1800" cap="none">
                <a:solidFill>
                  <a:srgbClr val="1E4592"/>
                </a:solidFill>
              </a:defRPr>
            </a:lvl1pPr>
            <a:lvl2pPr marL="0" indent="0">
              <a:buNone/>
              <a:defRPr lang="en-US" sz="1400" spc="-20" dirty="0" smtClean="0">
                <a:solidFill>
                  <a:srgbClr val="B0ADAC"/>
                </a:solidFill>
              </a:defRPr>
            </a:lvl2pPr>
          </a:lstStyle>
          <a:p>
            <a:pPr eaLnBrk="1" hangingPunct="1">
              <a:buFont typeface="Arial" charset="0"/>
              <a:buNone/>
              <a:defRPr/>
            </a:pPr>
            <a:r>
              <a:rPr lang="en-GB">
                <a:ea typeface="ＭＳ Ｐゴシック" charset="0"/>
              </a:rPr>
              <a:t>Subject title of training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9763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flipV="1">
            <a:off x="0" y="1409700"/>
            <a:ext cx="12192000" cy="469265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4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2138"/>
            <a:ext cx="160655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 userDrawn="1"/>
        </p:nvCxnSpPr>
        <p:spPr>
          <a:xfrm>
            <a:off x="5594350" y="3833813"/>
            <a:ext cx="1003300" cy="0"/>
          </a:xfrm>
          <a:prstGeom prst="line">
            <a:avLst/>
          </a:prstGeom>
          <a:ln w="114300">
            <a:solidFill>
              <a:srgbClr val="1E45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5210175"/>
            <a:ext cx="4400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96588" y="1926869"/>
            <a:ext cx="4798826" cy="1616983"/>
          </a:xfrm>
        </p:spPr>
        <p:txBody>
          <a:bodyPr lIns="91440" tIns="45720" rIns="91440" bIns="45720" rtlCol="0" anchor="b" anchorCtr="1">
            <a:normAutofit/>
          </a:bodyPr>
          <a:lstStyle>
            <a:lvl1pPr algn="ctr">
              <a:defRPr lang="en-US" sz="4800" b="0" spc="-100" dirty="0">
                <a:solidFill>
                  <a:srgbClr val="1E4592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19633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 flipV="1">
            <a:off x="0" y="1409700"/>
            <a:ext cx="12192000" cy="469265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2138"/>
            <a:ext cx="160655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725" y="5210175"/>
            <a:ext cx="44005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 userDrawn="1"/>
        </p:nvCxnSpPr>
        <p:spPr>
          <a:xfrm>
            <a:off x="5594350" y="3833813"/>
            <a:ext cx="1003300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409700"/>
            <a:ext cx="12192000" cy="4692650"/>
          </a:xfrm>
        </p:spPr>
        <p:txBody>
          <a:bodyPr rtlCol="0"/>
          <a:lstStyle/>
          <a:p>
            <a:pPr lvl="0"/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3696588" y="1926869"/>
            <a:ext cx="4798826" cy="1616983"/>
          </a:xfrm>
        </p:spPr>
        <p:txBody>
          <a:bodyPr lIns="91440" tIns="45720" rIns="91440" bIns="45720" rtlCol="0" anchor="b" anchorCtr="1">
            <a:normAutofit/>
          </a:bodyPr>
          <a:lstStyle>
            <a:lvl1pPr algn="ctr">
              <a:defRPr lang="en-US" sz="4800" b="0" spc="-100" dirty="0">
                <a:solidFill>
                  <a:schemeClr val="bg1"/>
                </a:solidFill>
                <a:latin typeface="Book Antiqua" panose="02040602050305030304" pitchFamily="18" charset="0"/>
                <a:ea typeface="Book Antiqua" panose="02040602050305030304" pitchFamily="18" charset="0"/>
              </a:defRPr>
            </a:lvl1pPr>
          </a:lstStyle>
          <a:p>
            <a:pPr lvl="0"/>
            <a:r>
              <a:rPr lang="en-GB"/>
              <a:t>Section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40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V="1">
            <a:off x="0" y="900113"/>
            <a:ext cx="12192000" cy="573405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250"/>
            <a:ext cx="12192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7"/>
          <p:cNvGrpSpPr>
            <a:grpSpLocks/>
          </p:cNvGrpSpPr>
          <p:nvPr userDrawn="1"/>
        </p:nvGrpSpPr>
        <p:grpSpPr bwMode="auto">
          <a:xfrm>
            <a:off x="0" y="7061200"/>
            <a:ext cx="7478713" cy="398463"/>
            <a:chOff x="217715" y="-702417"/>
            <a:chExt cx="7478985" cy="398735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30" t="6902" r="66667" b="90868"/>
            <a:stretch>
              <a:fillRect/>
            </a:stretch>
          </p:blipFill>
          <p:spPr bwMode="auto">
            <a:xfrm>
              <a:off x="217715" y="-684293"/>
              <a:ext cx="2002972" cy="36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2800672" y="-684942"/>
              <a:ext cx="4896028" cy="37013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>
                <a:defRPr/>
              </a:pPr>
              <a:r>
                <a:rPr lang="en-US"/>
                <a:t>Please use the Indent tool to change the font style</a:t>
              </a:r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778285" y="-702417"/>
              <a:ext cx="463567" cy="39873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cxnSp>
          <p:nvCxnSpPr>
            <p:cNvPr id="11" name="Straight Connector 10"/>
            <p:cNvCxnSpPr>
              <a:cxnSpLocks/>
              <a:stCxn id="11" idx="3"/>
            </p:cNvCxnSpPr>
            <p:nvPr/>
          </p:nvCxnSpPr>
          <p:spPr>
            <a:xfrm>
              <a:off x="2241852" y="-502255"/>
              <a:ext cx="558820" cy="0"/>
            </a:xfrm>
            <a:prstGeom prst="lin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0402" y="310796"/>
            <a:ext cx="10323397" cy="338554"/>
          </a:xfrm>
        </p:spPr>
        <p:txBody>
          <a:bodyPr/>
          <a:lstStyle>
            <a:lvl1pPr>
              <a:defRPr sz="2400" cap="all" baseline="0">
                <a:solidFill>
                  <a:srgbClr val="00AAE5"/>
                </a:solidFill>
              </a:defRPr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9736137" cy="5038293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1800" b="0" cap="none" baseline="0">
                <a:solidFill>
                  <a:schemeClr val="tx1"/>
                </a:solidFill>
              </a:defRPr>
            </a:lvl1pPr>
            <a:lvl2pPr marL="357188" indent="-357188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b="1" cap="none" baseline="0">
                <a:solidFill>
                  <a:srgbClr val="00AAE5"/>
                </a:solidFill>
              </a:defRPr>
            </a:lvl2pPr>
            <a:lvl3pPr>
              <a:defRPr sz="18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 lIns="360000"/>
          <a:lstStyle>
            <a:lvl1pPr algn="r">
              <a:defRPr smtClean="0">
                <a:solidFill>
                  <a:srgbClr val="D6D5D4"/>
                </a:solidFill>
              </a:defRPr>
            </a:lvl1pPr>
          </a:lstStyle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318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 flipV="1">
            <a:off x="0" y="900113"/>
            <a:ext cx="12192000" cy="549433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8" name="Picture 6" descr="Euclid_Law_Slide_IMAGES-08-10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4450"/>
            <a:ext cx="12192000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613" y="6523038"/>
            <a:ext cx="731837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598488" y="6496050"/>
            <a:ext cx="1016793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900"/>
              <a:t>|  Internal Use Only  | Training resources prepared by the Euclid Law Competition Team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1030402" y="310796"/>
            <a:ext cx="10323397" cy="338554"/>
          </a:xfrm>
        </p:spPr>
        <p:txBody>
          <a:bodyPr/>
          <a:lstStyle>
            <a:lvl1pPr>
              <a:defRPr sz="2400" cap="all" baseline="0">
                <a:solidFill>
                  <a:srgbClr val="00AAE5"/>
                </a:solidFill>
              </a:defRPr>
            </a:lvl1pPr>
          </a:lstStyle>
          <a:p>
            <a:r>
              <a:rPr lang="en-US"/>
              <a:t>Slide title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030288" y="1281546"/>
            <a:ext cx="9736137" cy="1857432"/>
          </a:xfrm>
        </p:spPr>
        <p:txBody>
          <a:bodyPr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 sz="1800" b="0" cap="none" baseline="0">
                <a:solidFill>
                  <a:schemeClr val="tx1"/>
                </a:solidFill>
              </a:defRPr>
            </a:lvl1pPr>
            <a:lvl2pPr marL="358775" indent="-358775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b="1" cap="none" baseline="0">
                <a:solidFill>
                  <a:srgbClr val="00AAE5"/>
                </a:solidFill>
              </a:defRPr>
            </a:lvl2pPr>
            <a:lvl3pPr>
              <a:buFont typeface="Arial" panose="020B0604020202020204" pitchFamily="34" charset="0"/>
              <a:buChar char="•"/>
              <a:defRPr sz="1800"/>
            </a:lvl3pPr>
            <a:lvl4pPr>
              <a:buFont typeface="Arial" panose="020B0604020202020204" pitchFamily="34" charset="0"/>
              <a:buChar char="•"/>
              <a:defRPr sz="1400"/>
            </a:lvl4pPr>
            <a:lvl5pPr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" y="6555529"/>
            <a:ext cx="441890" cy="124650"/>
          </a:xfrm>
        </p:spPr>
        <p:txBody>
          <a:bodyPr/>
          <a:lstStyle>
            <a:lvl1pPr marL="0" indent="0" algn="r">
              <a:buNone/>
              <a:defRPr sz="900" b="0" cap="none" baseline="0">
                <a:solidFill>
                  <a:srgbClr val="50535C"/>
                </a:solidFill>
              </a:defRPr>
            </a:lvl1pPr>
            <a:lvl2pPr>
              <a:defRPr sz="900">
                <a:solidFill>
                  <a:srgbClr val="50535C"/>
                </a:solidFill>
              </a:defRPr>
            </a:lvl2pPr>
            <a:lvl3pPr>
              <a:defRPr sz="900">
                <a:solidFill>
                  <a:srgbClr val="50535C"/>
                </a:solidFill>
              </a:defRPr>
            </a:lvl3pPr>
            <a:lvl4pPr>
              <a:defRPr sz="900">
                <a:solidFill>
                  <a:srgbClr val="50535C"/>
                </a:solidFill>
              </a:defRPr>
            </a:lvl4pPr>
            <a:lvl5pPr>
              <a:defRPr sz="900">
                <a:solidFill>
                  <a:srgbClr val="50535C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1" name="Slide Number Placeholder 2"/>
          <p:cNvSpPr>
            <a:spLocks noGrp="1"/>
          </p:cNvSpPr>
          <p:nvPr>
            <p:ph type="sldNum" sz="quarter" idx="14"/>
          </p:nvPr>
        </p:nvSpPr>
        <p:spPr>
          <a:xfrm>
            <a:off x="11023600" y="5678488"/>
            <a:ext cx="1168400" cy="984250"/>
          </a:xfrm>
        </p:spPr>
        <p:txBody>
          <a:bodyPr lIns="360000"/>
          <a:lstStyle>
            <a:lvl1pPr algn="r">
              <a:defRPr smtClean="0"/>
            </a:lvl1pPr>
          </a:lstStyle>
          <a:p>
            <a:pPr>
              <a:defRPr/>
            </a:pPr>
            <a:fld id="{D9D69673-0534-447E-9F0A-FE9E4CFD2E2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691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V="1">
            <a:off x="0" y="900113"/>
            <a:ext cx="12192000" cy="549433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5" name="Picture 6" descr="Euclid_Law_Slide_IMAGES-08-10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4450"/>
            <a:ext cx="12192000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0613" y="6523038"/>
            <a:ext cx="731837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598488" y="6496050"/>
            <a:ext cx="10167937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900"/>
              <a:t>|  Internal Use Only  | Training resources prepared by the Euclid Law Competition Team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30402" y="310796"/>
            <a:ext cx="10323397" cy="338554"/>
          </a:xfrm>
        </p:spPr>
        <p:txBody>
          <a:bodyPr/>
          <a:lstStyle>
            <a:lvl1pPr>
              <a:defRPr sz="2400" cap="all" baseline="0">
                <a:solidFill>
                  <a:srgbClr val="00AAE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190500" y="6555529"/>
            <a:ext cx="441890" cy="124650"/>
          </a:xfrm>
        </p:spPr>
        <p:txBody>
          <a:bodyPr/>
          <a:lstStyle>
            <a:lvl1pPr marL="0" indent="0" algn="r">
              <a:buNone/>
              <a:defRPr sz="900" b="0" cap="none" baseline="0">
                <a:solidFill>
                  <a:srgbClr val="50535C"/>
                </a:solidFill>
              </a:defRPr>
            </a:lvl1pPr>
            <a:lvl2pPr>
              <a:defRPr sz="900">
                <a:solidFill>
                  <a:srgbClr val="50535C"/>
                </a:solidFill>
              </a:defRPr>
            </a:lvl2pPr>
            <a:lvl3pPr>
              <a:defRPr sz="900">
                <a:solidFill>
                  <a:srgbClr val="50535C"/>
                </a:solidFill>
              </a:defRPr>
            </a:lvl3pPr>
            <a:lvl4pPr>
              <a:defRPr sz="900">
                <a:solidFill>
                  <a:srgbClr val="50535C"/>
                </a:solidFill>
              </a:defRPr>
            </a:lvl4pPr>
            <a:lvl5pPr>
              <a:defRPr sz="900">
                <a:solidFill>
                  <a:srgbClr val="50535C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4"/>
          </p:nvPr>
        </p:nvSpPr>
        <p:spPr>
          <a:xfrm>
            <a:off x="11023600" y="5678488"/>
            <a:ext cx="1168400" cy="984250"/>
          </a:xfrm>
        </p:spPr>
        <p:txBody>
          <a:bodyPr lIns="360000"/>
          <a:lstStyle>
            <a:lvl1pPr algn="r">
              <a:defRPr smtClean="0"/>
            </a:lvl1pPr>
          </a:lstStyle>
          <a:p>
            <a:pPr>
              <a:defRPr/>
            </a:pPr>
            <a:fld id="{A60B4E4E-28BE-4FCC-A6B2-D34734ED327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3978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 flipV="1">
            <a:off x="0" y="1409700"/>
            <a:ext cx="12192000" cy="5224463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99250"/>
            <a:ext cx="121920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925" y="490538"/>
            <a:ext cx="1298575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33475" y="2032483"/>
            <a:ext cx="1533525" cy="2278063"/>
          </a:xfrm>
        </p:spPr>
        <p:txBody>
          <a:bodyPr rtlCol="0"/>
          <a:lstStyle/>
          <a:p>
            <a:pPr lvl="0"/>
            <a:endParaRPr lang="en-GB" noProof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849524" y="2032483"/>
            <a:ext cx="3103041" cy="4250485"/>
          </a:xfrm>
        </p:spPr>
        <p:txBody>
          <a:bodyPr lIns="91440" tIns="45720" rIns="91440" bIns="45720" rtlCol="0"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SzPct val="110000"/>
              <a:buNone/>
              <a:defRPr lang="en-US" sz="2400" cap="none" baseline="0" smtClean="0"/>
            </a:lvl1pPr>
            <a:lvl2pPr marL="0" indent="0">
              <a:lnSpc>
                <a:spcPct val="90000"/>
              </a:lnSpc>
              <a:spcBef>
                <a:spcPts val="1200"/>
              </a:spcBef>
              <a:buNone/>
              <a:defRPr lang="en-US" sz="1600" i="1" smtClean="0"/>
            </a:lvl2pPr>
            <a:lvl3pPr marL="0" indent="0">
              <a:lnSpc>
                <a:spcPct val="90000"/>
              </a:lnSpc>
              <a:spcBef>
                <a:spcPts val="1200"/>
              </a:spcBef>
              <a:buNone/>
              <a:defRPr lang="en-US" sz="1600" smtClean="0"/>
            </a:lvl3pPr>
            <a:lvl4pPr marL="0" indent="0">
              <a:lnSpc>
                <a:spcPct val="90000"/>
              </a:lnSpc>
              <a:spcBef>
                <a:spcPts val="1200"/>
              </a:spcBef>
              <a:buNone/>
              <a:defRPr lang="en-US" sz="1600" smtClean="0"/>
            </a:lvl4pPr>
            <a:lvl5pPr marL="0" indent="0">
              <a:lnSpc>
                <a:spcPct val="90000"/>
              </a:lnSpc>
              <a:spcBef>
                <a:spcPts val="1200"/>
              </a:spcBef>
              <a:buNone/>
              <a:defRPr lang="en-GB" sz="1600">
                <a:solidFill>
                  <a:srgbClr val="00ABE6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6439888" y="2032483"/>
            <a:ext cx="5321806" cy="4323361"/>
          </a:xfrm>
        </p:spPr>
        <p:txBody>
          <a:bodyPr lIns="91440" tIns="45720" rIns="91440" bIns="45720" rtlCol="0">
            <a:normAutofit/>
          </a:bodyPr>
          <a:lstStyle>
            <a:lvl1pPr marL="0" indent="0">
              <a:spcBef>
                <a:spcPts val="1200"/>
              </a:spcBef>
              <a:buSzPct val="110000"/>
              <a:buNone/>
              <a:defRPr lang="en-US" sz="1800" cap="none" baseline="0" smtClean="0"/>
            </a:lvl1pPr>
            <a:lvl2pPr marL="238125" indent="-238125">
              <a:spcBef>
                <a:spcPts val="1200"/>
              </a:spcBef>
              <a:buClr>
                <a:schemeClr val="tx1"/>
              </a:buClr>
              <a:defRPr lang="en-US" sz="1800" smtClean="0"/>
            </a:lvl2pPr>
            <a:lvl3pPr marL="238125" indent="-238125">
              <a:spcBef>
                <a:spcPts val="1200"/>
              </a:spcBef>
              <a:buClr>
                <a:schemeClr val="tx1"/>
              </a:buClr>
              <a:defRPr lang="en-US" sz="1800" smtClean="0"/>
            </a:lvl3pPr>
            <a:lvl4pPr marL="238125" indent="-238125">
              <a:spcBef>
                <a:spcPts val="1200"/>
              </a:spcBef>
              <a:buClr>
                <a:schemeClr val="tx1"/>
              </a:buClr>
              <a:defRPr lang="en-US" sz="1800" smtClean="0"/>
            </a:lvl4pPr>
            <a:lvl5pPr marL="238125" indent="-238125">
              <a:spcBef>
                <a:spcPts val="1200"/>
              </a:spcBef>
              <a:buClr>
                <a:schemeClr val="tx1"/>
              </a:buClr>
              <a:defRPr lang="en-GB"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030402" y="409951"/>
            <a:ext cx="10323397" cy="844550"/>
          </a:xfrm>
        </p:spPr>
        <p:txBody>
          <a:bodyPr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295063" y="5922963"/>
            <a:ext cx="1103312" cy="795337"/>
          </a:xfrm>
        </p:spPr>
        <p:txBody>
          <a:bodyPr lIns="360000"/>
          <a:lstStyle>
            <a:lvl1pPr>
              <a:defRPr smtClean="0"/>
            </a:lvl1pPr>
          </a:lstStyle>
          <a:p>
            <a:pPr>
              <a:defRPr/>
            </a:pPr>
            <a:fld id="{7067EACA-C40F-488F-A962-5BC9D066C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774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rtlCol="0">
            <a:normAutofit/>
          </a:bodyPr>
          <a:lstStyle>
            <a:lvl1pPr>
              <a:defRPr lang="en-US" sz="2800" b="0">
                <a:solidFill>
                  <a:srgbClr val="00ABE6"/>
                </a:solidFill>
                <a:latin typeface="Book Antiqua" panose="02040602050305030304" pitchFamily="18" charset="0"/>
                <a:ea typeface="Book Antiqua" panose="02040602050305030304" pitchFamily="18" charset="0"/>
                <a:cs typeface="Helvetica" charset="0"/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 smtClean="0"/>
            </a:lvl1pPr>
          </a:lstStyle>
          <a:p>
            <a:pPr>
              <a:defRPr/>
            </a:pPr>
            <a:fld id="{EF1E71B8-A01E-4A85-AEC3-68846421F7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498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30288" y="590550"/>
            <a:ext cx="1032351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30288" y="1638300"/>
            <a:ext cx="9837737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23600" y="5810250"/>
            <a:ext cx="1168400" cy="984250"/>
          </a:xfrm>
          <a:prstGeom prst="rect">
            <a:avLst/>
          </a:prstGeom>
        </p:spPr>
        <p:txBody>
          <a:bodyPr vert="horz" wrap="square" lIns="91440" tIns="45720" rIns="216000" bIns="2520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400" b="1" smtClean="0">
                <a:solidFill>
                  <a:srgbClr val="D6D5D4"/>
                </a:solidFill>
                <a:latin typeface="Book Antiqua" panose="02040602050305030304" pitchFamily="18" charset="0"/>
              </a:defRPr>
            </a:lvl1pPr>
          </a:lstStyle>
          <a:p>
            <a:pPr>
              <a:defRPr/>
            </a:pPr>
            <a:fld id="{21F164BF-E53A-4F7C-9C46-6B7AF7F4BA6D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  <p:sldLayoutId id="2147483779" r:id="rId18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2800" b="1" kern="1200" dirty="0">
          <a:solidFill>
            <a:srgbClr val="00AAE5"/>
          </a:solidFill>
          <a:latin typeface="+mn-lt"/>
          <a:ea typeface="MS PGothic" panose="020B0600070205080204" pitchFamily="34" charset="-128"/>
          <a:cs typeface="Helvetica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MS PGothic" panose="020B0600070205080204" pitchFamily="34" charset="-128"/>
          <a:cs typeface="Helvetica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rgbClr val="00AAE5"/>
          </a:solidFill>
          <a:latin typeface="Calibri" charset="0"/>
          <a:ea typeface="ＭＳ Ｐゴシック" charset="0"/>
        </a:defRPr>
      </a:lvl9pPr>
    </p:titleStyle>
    <p:bodyStyle>
      <a:lvl1pPr marL="357188" indent="-357188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A5A8B0"/>
        </a:buClr>
        <a:buFont typeface="Arial" panose="020B0604020202020204" pitchFamily="34" charset="0"/>
        <a:buChar char="•"/>
        <a:defRPr lang="en-GB" b="1" kern="1200" cap="all">
          <a:solidFill>
            <a:srgbClr val="00ABE6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GB" sz="1600" kern="1200" dirty="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2pPr>
      <a:lvl3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GB" sz="1400" kern="120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3pPr>
      <a:lvl4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GB" sz="1200" kern="120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4pPr>
      <a:lvl5pPr marL="357188" indent="-357188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A5A8B0"/>
        </a:buClr>
        <a:buFont typeface="Calibri" panose="020F0502020204030204" pitchFamily="34" charset="0"/>
        <a:buChar char="‒"/>
        <a:defRPr lang="en-US" sz="1200" kern="1200">
          <a:solidFill>
            <a:srgbClr val="50535C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984250" y="2490788"/>
            <a:ext cx="10223500" cy="14652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700" dirty="0">
                <a:latin typeface="+mn-lt"/>
              </a:rPr>
              <a:t>Vertical Restraints &amp; Distribution 2019 </a:t>
            </a:r>
            <a:br>
              <a:rPr lang="en-GB" sz="2700" dirty="0">
                <a:latin typeface="+mn-lt"/>
              </a:rPr>
            </a:br>
            <a:br>
              <a:rPr lang="en-GB" dirty="0">
                <a:latin typeface="+mn-lt"/>
              </a:rPr>
            </a:br>
            <a:r>
              <a:rPr lang="en-GB" dirty="0">
                <a:latin typeface="+mn-lt"/>
              </a:rPr>
              <a:t>Dual Distribution: </a:t>
            </a:r>
            <a:br>
              <a:rPr lang="en-GB" dirty="0">
                <a:latin typeface="+mn-lt"/>
              </a:rPr>
            </a:br>
            <a:r>
              <a:rPr lang="en-GB" dirty="0">
                <a:latin typeface="+mn-lt"/>
              </a:rPr>
              <a:t>Challenges for Competition Law  </a:t>
            </a:r>
          </a:p>
        </p:txBody>
      </p:sp>
      <p:sp>
        <p:nvSpPr>
          <p:cNvPr id="21508" name="Text Placeholder 28"/>
          <p:cNvSpPr>
            <a:spLocks noGrp="1"/>
          </p:cNvSpPr>
          <p:nvPr>
            <p:ph type="body" sz="quarter" idx="11"/>
          </p:nvPr>
        </p:nvSpPr>
        <p:spPr>
          <a:xfrm>
            <a:off x="984250" y="5821363"/>
            <a:ext cx="4054475" cy="600075"/>
          </a:xfrm>
        </p:spPr>
        <p:txBody>
          <a:bodyPr/>
          <a:lstStyle/>
          <a:p>
            <a:r>
              <a:rPr lang="en-GB" altLang="en-US">
                <a:solidFill>
                  <a:srgbClr val="1E4592"/>
                </a:solidFill>
              </a:rPr>
              <a:t>Sarah Long, Euclid Law</a:t>
            </a:r>
          </a:p>
        </p:txBody>
      </p:sp>
      <p:sp>
        <p:nvSpPr>
          <p:cNvPr id="21509" name="Text Placeholder 30"/>
          <p:cNvSpPr>
            <a:spLocks noGrp="1"/>
          </p:cNvSpPr>
          <p:nvPr>
            <p:ph type="body" sz="quarter" idx="13"/>
          </p:nvPr>
        </p:nvSpPr>
        <p:spPr>
          <a:xfrm>
            <a:off x="984250" y="5378450"/>
            <a:ext cx="4054475" cy="22383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GB" altLang="en-US">
                <a:solidFill>
                  <a:srgbClr val="1E4592"/>
                </a:solidFill>
              </a:rPr>
              <a:t>26 June 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909B9-3F96-44CE-A650-80964E49C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DISCRIMINATORY LEVERAGING</a:t>
            </a:r>
            <a:r>
              <a:rPr lang="en-US" dirty="0">
                <a:ea typeface="MS PGothic"/>
                <a:cs typeface="Helvetica"/>
              </a:rPr>
              <a:t>: the google shopping case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7539DD-D104-46E7-A7BA-261844333F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6903799" cy="5275419"/>
          </a:xfrm>
        </p:spPr>
        <p:txBody>
          <a:bodyPr/>
          <a:lstStyle/>
          <a:p>
            <a:pPr marL="285750" indent="-285750">
              <a:buChar char="•"/>
            </a:pPr>
            <a:r>
              <a:rPr lang="en-US" sz="2000">
                <a:ea typeface="MS PGothic"/>
              </a:rPr>
              <a:t>Claim focused on access to essential digital infrastructure i.e. Google's online search engine 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Less </a:t>
            </a:r>
            <a:r>
              <a:rPr lang="en-US" sz="2000" err="1">
                <a:ea typeface="MS PGothic"/>
              </a:rPr>
              <a:t>favourable</a:t>
            </a:r>
            <a:r>
              <a:rPr lang="en-US" sz="2000">
                <a:ea typeface="MS PGothic"/>
              </a:rPr>
              <a:t> treatment of other comparison shopping services </a:t>
            </a:r>
            <a:r>
              <a:rPr lang="en-US" sz="2000" err="1">
                <a:ea typeface="MS PGothic"/>
              </a:rPr>
              <a:t>consituted</a:t>
            </a:r>
            <a:r>
              <a:rPr lang="en-US" sz="2000">
                <a:ea typeface="MS PGothic"/>
              </a:rPr>
              <a:t> "constructive refusal to deal"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EC rejected claims regarding novelty of abuse – extending dominant position from one market to another is well established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Fine of €2.42 billion imposed for violation of Art 102</a:t>
            </a:r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Serves as a warning to digital platforms active in multiple markets and dominant in at least one</a:t>
            </a:r>
            <a:endParaRPr lang="en-US" sz="2000"/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Clear antitrust risk from commercial strategy of </a:t>
            </a:r>
            <a:r>
              <a:rPr lang="en-US" sz="2000" err="1">
                <a:ea typeface="MS PGothic"/>
              </a:rPr>
              <a:t>favouring</a:t>
            </a:r>
            <a:r>
              <a:rPr lang="en-US" sz="2000">
                <a:ea typeface="MS PGothic"/>
              </a:rPr>
              <a:t> platform's own service over that of competitors </a:t>
            </a:r>
            <a:endParaRPr lang="en-US" sz="2000"/>
          </a:p>
          <a:p>
            <a:pPr marL="285750" indent="-285750">
              <a:buChar char="•"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29090E-6DC6-4647-9DAC-F1596E6CB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BBC74494-E020-44C4-8271-05EA5F5B2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873" y="2466256"/>
            <a:ext cx="3745121" cy="234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21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DA157-97BF-4367-98AC-6E111D874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Forced free riding: AMAZON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88497-7549-4733-80F8-8C19A1B861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936489"/>
            <a:ext cx="9736137" cy="5383349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6B950B-EE65-4139-9319-9538D2607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10</a:t>
            </a:fld>
            <a:endParaRPr lang="en-GB" alt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B60BDF0C-892A-44CD-907D-98E0CB56D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174" y="934223"/>
            <a:ext cx="3260785" cy="1955932"/>
          </a:xfrm>
          <a:prstGeom prst="rect">
            <a:avLst/>
          </a:prstGeom>
        </p:spPr>
      </p:pic>
      <p:sp>
        <p:nvSpPr>
          <p:cNvPr id="9" name="Arrow: Left 8">
            <a:extLst>
              <a:ext uri="{FF2B5EF4-FFF2-40B4-BE49-F238E27FC236}">
                <a16:creationId xmlns:a16="http://schemas.microsoft.com/office/drawing/2014/main" id="{DC7027AC-4387-4D25-AF1D-EE0BA5164695}"/>
              </a:ext>
            </a:extLst>
          </p:cNvPr>
          <p:cNvSpPr/>
          <p:nvPr/>
        </p:nvSpPr>
        <p:spPr>
          <a:xfrm rot="16140000">
            <a:off x="3684485" y="3336593"/>
            <a:ext cx="1107056" cy="33067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E79A739-5789-4A25-9629-9125DD01BEF9}"/>
              </a:ext>
            </a:extLst>
          </p:cNvPr>
          <p:cNvSpPr/>
          <p:nvPr/>
        </p:nvSpPr>
        <p:spPr>
          <a:xfrm rot="16140000">
            <a:off x="4166365" y="3342141"/>
            <a:ext cx="1049546" cy="316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8ABABF-42BD-483F-9C6A-763887046A26}"/>
              </a:ext>
            </a:extLst>
          </p:cNvPr>
          <p:cNvSpPr txBox="1"/>
          <p:nvPr/>
        </p:nvSpPr>
        <p:spPr>
          <a:xfrm>
            <a:off x="3052549" y="3269704"/>
            <a:ext cx="10035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Platform services </a:t>
            </a:r>
            <a:endParaRPr lang="en-US"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70B897-B479-4DE4-9315-6F485D3C9E78}"/>
              </a:ext>
            </a:extLst>
          </p:cNvPr>
          <p:cNvSpPr txBox="1"/>
          <p:nvPr/>
        </p:nvSpPr>
        <p:spPr>
          <a:xfrm>
            <a:off x="4863681" y="3310926"/>
            <a:ext cx="744748" cy="3837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latin typeface="Calibri"/>
                <a:ea typeface="MS PGothic"/>
                <a:cs typeface="Calibri"/>
              </a:rPr>
              <a:t>Data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1898F57-E607-4566-9F51-3D80E0D4D594}"/>
              </a:ext>
            </a:extLst>
          </p:cNvPr>
          <p:cNvSpPr/>
          <p:nvPr/>
        </p:nvSpPr>
        <p:spPr>
          <a:xfrm rot="2460000">
            <a:off x="6829800" y="3237030"/>
            <a:ext cx="1279584" cy="4169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 descr="A picture containing cake, indoor&#10;&#10;Description generated with very high confidence">
            <a:extLst>
              <a:ext uri="{FF2B5EF4-FFF2-40B4-BE49-F238E27FC236}">
                <a16:creationId xmlns:a16="http://schemas.microsoft.com/office/drawing/2014/main" id="{DA090393-92C7-40B0-80D8-2F137BC6B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9538" y="4054775"/>
            <a:ext cx="1128623" cy="1379508"/>
          </a:xfrm>
          <a:prstGeom prst="rect">
            <a:avLst/>
          </a:prstGeom>
        </p:spPr>
      </p:pic>
      <p:pic>
        <p:nvPicPr>
          <p:cNvPr id="13" name="Picture 13">
            <a:extLst>
              <a:ext uri="{FF2B5EF4-FFF2-40B4-BE49-F238E27FC236}">
                <a16:creationId xmlns:a16="http://schemas.microsoft.com/office/drawing/2014/main" id="{E5B81B8F-ACC7-489F-B9AB-56A0886F4D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5621" y="3992682"/>
            <a:ext cx="1013965" cy="1331165"/>
          </a:xfrm>
          <a:prstGeom prst="rect">
            <a:avLst/>
          </a:prstGeom>
        </p:spPr>
      </p:pic>
      <p:sp>
        <p:nvSpPr>
          <p:cNvPr id="15" name="Arrow: Left-Right 14">
            <a:extLst>
              <a:ext uri="{FF2B5EF4-FFF2-40B4-BE49-F238E27FC236}">
                <a16:creationId xmlns:a16="http://schemas.microsoft.com/office/drawing/2014/main" id="{E1B2AB76-D3BA-4741-9189-D31D48204633}"/>
              </a:ext>
            </a:extLst>
          </p:cNvPr>
          <p:cNvSpPr/>
          <p:nvPr/>
        </p:nvSpPr>
        <p:spPr>
          <a:xfrm>
            <a:off x="5616421" y="4652276"/>
            <a:ext cx="1437735" cy="40256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Bent-Up 15">
            <a:extLst>
              <a:ext uri="{FF2B5EF4-FFF2-40B4-BE49-F238E27FC236}">
                <a16:creationId xmlns:a16="http://schemas.microsoft.com/office/drawing/2014/main" id="{781CAFCE-C8BC-40E5-A380-3CDB6B2F7202}"/>
              </a:ext>
            </a:extLst>
          </p:cNvPr>
          <p:cNvSpPr/>
          <p:nvPr/>
        </p:nvSpPr>
        <p:spPr>
          <a:xfrm>
            <a:off x="9006351" y="2790070"/>
            <a:ext cx="819510" cy="2415395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90B457-2050-4F16-A1E0-873562B8EE11}"/>
              </a:ext>
            </a:extLst>
          </p:cNvPr>
          <p:cNvSpPr txBox="1"/>
          <p:nvPr/>
        </p:nvSpPr>
        <p:spPr>
          <a:xfrm>
            <a:off x="9151728" y="2250595"/>
            <a:ext cx="101791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>
                <a:latin typeface="Calibri"/>
                <a:ea typeface="MS PGothic"/>
                <a:cs typeface="Calibri"/>
              </a:rPr>
              <a:t>Rankings</a:t>
            </a:r>
            <a:endParaRPr lang="en-US">
              <a:cs typeface="Calibri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FAD975-9368-44D0-AFE6-CE67150C5C77}"/>
              </a:ext>
            </a:extLst>
          </p:cNvPr>
          <p:cNvSpPr txBox="1"/>
          <p:nvPr/>
        </p:nvSpPr>
        <p:spPr>
          <a:xfrm>
            <a:off x="3486150" y="5613999"/>
            <a:ext cx="193806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Coffee retailer A - $$</a:t>
            </a:r>
            <a:endParaRPr lang="en-US">
              <a:cs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C39056-50C7-4AB3-85BA-CF05DD16F52E}"/>
              </a:ext>
            </a:extLst>
          </p:cNvPr>
          <p:cNvSpPr txBox="1"/>
          <p:nvPr/>
        </p:nvSpPr>
        <p:spPr>
          <a:xfrm>
            <a:off x="7151478" y="5613100"/>
            <a:ext cx="238376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Amazon private label - $</a:t>
            </a: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362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6" grpId="0" animBg="1"/>
      <p:bldP spid="15" grpId="0" animBg="1"/>
      <p:bldP spid="16" grpId="0" animBg="1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06D46-6276-45DA-979A-1EC108788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SELF-PREFEreNCING and FORCED FREE RIDING: AMAZON 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0AD69E-7EFE-4D52-87F2-D9C3FD1EAD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6831910" cy="4382866"/>
          </a:xfrm>
        </p:spPr>
        <p:txBody>
          <a:bodyPr/>
          <a:lstStyle/>
          <a:p>
            <a:pPr marL="356870" lvl="1" indent="-356870">
              <a:buSzPct val="75000"/>
            </a:pPr>
            <a:endParaRPr lang="en-US" sz="2400" b="0">
              <a:solidFill>
                <a:schemeClr val="tx1"/>
              </a:solidFill>
              <a:ea typeface="MS PGothic"/>
            </a:endParaRPr>
          </a:p>
          <a:p>
            <a:pPr marL="356870" lvl="1" indent="-356870">
              <a:buSzPct val="75000"/>
            </a:pPr>
            <a:r>
              <a:rPr lang="en-US" sz="2400" b="0">
                <a:solidFill>
                  <a:schemeClr val="tx1"/>
                </a:solidFill>
                <a:ea typeface="MS PGothic"/>
              </a:rPr>
              <a:t>Interdependencies between Amazon marketplace and Amazon’s online retail operations, and use of data (</a:t>
            </a:r>
            <a:r>
              <a:rPr lang="en-US" sz="2400">
                <a:solidFill>
                  <a:schemeClr val="tx1"/>
                </a:solidFill>
                <a:ea typeface="MS PGothic"/>
              </a:rPr>
              <a:t>European Commission</a:t>
            </a:r>
            <a:r>
              <a:rPr lang="en-US" sz="2400" b="0">
                <a:solidFill>
                  <a:schemeClr val="tx1"/>
                </a:solidFill>
                <a:ea typeface="MS PGothic"/>
              </a:rPr>
              <a:t>)</a:t>
            </a:r>
            <a:endParaRPr lang="en-US" sz="24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356870" lvl="1" indent="-356870">
              <a:buSzPct val="75000"/>
            </a:pPr>
            <a:r>
              <a:rPr lang="en-US" sz="2400" b="0">
                <a:solidFill>
                  <a:schemeClr val="tx1"/>
                </a:solidFill>
                <a:ea typeface="MS PGothic"/>
              </a:rPr>
              <a:t>Self-preferencing of Amazon’s own logistics service (</a:t>
            </a:r>
            <a:r>
              <a:rPr lang="en-US" sz="2400">
                <a:solidFill>
                  <a:schemeClr val="tx1"/>
                </a:solidFill>
                <a:ea typeface="MS PGothic"/>
              </a:rPr>
              <a:t>Italy</a:t>
            </a:r>
            <a:r>
              <a:rPr lang="en-US" sz="2400" b="0">
                <a:solidFill>
                  <a:schemeClr val="tx1"/>
                </a:solidFill>
                <a:ea typeface="MS PGothic"/>
              </a:rPr>
              <a:t>)</a:t>
            </a:r>
            <a:endParaRPr lang="en-US" sz="2400" b="0">
              <a:solidFill>
                <a:schemeClr val="tx1"/>
              </a:solidFill>
              <a:ea typeface="MS PGothic"/>
              <a:cs typeface="Calibri"/>
            </a:endParaRPr>
          </a:p>
          <a:p>
            <a:pPr marL="356870" lvl="1" indent="-356870">
              <a:buSzPct val="75000"/>
            </a:pPr>
            <a:r>
              <a:rPr lang="en-US" sz="2400" b="0">
                <a:solidFill>
                  <a:schemeClr val="tx1"/>
                </a:solidFill>
                <a:ea typeface="MS PGothic"/>
              </a:rPr>
              <a:t>Abusive terms of business and practices towards sellers on Amazon marketplace (</a:t>
            </a:r>
            <a:r>
              <a:rPr lang="en-US" sz="2400">
                <a:solidFill>
                  <a:schemeClr val="tx1"/>
                </a:solidFill>
                <a:ea typeface="MS PGothic"/>
              </a:rPr>
              <a:t>Germany, Austria, and France</a:t>
            </a:r>
            <a:r>
              <a:rPr lang="en-US" sz="2400" b="0">
                <a:solidFill>
                  <a:schemeClr val="tx1"/>
                </a:solidFill>
                <a:ea typeface="MS PGothic"/>
              </a:rPr>
              <a:t>)</a:t>
            </a:r>
            <a:endParaRPr lang="en-US" sz="2400" b="0">
              <a:solidFill>
                <a:schemeClr val="tx1"/>
              </a:solidFill>
              <a:ea typeface="MS PGothic"/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D0887E-7BCD-45B0-90A2-C3371B9F6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D4C87B6-33D6-4C26-8E36-DA5153051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476" y="2399543"/>
            <a:ext cx="3447689" cy="192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07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0F652-A12B-4B49-8951-423A24832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DO PLATFORMS NEED TO BE REGULATED? 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FCDC4B-2AC6-497B-AA00-EDD12739A2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0742" y="982040"/>
            <a:ext cx="6529988" cy="5314852"/>
          </a:xfrm>
        </p:spPr>
        <p:txBody>
          <a:bodyPr/>
          <a:lstStyle/>
          <a:p>
            <a:endParaRPr lang="en-US">
              <a:ea typeface="MS PGothic"/>
            </a:endParaRPr>
          </a:p>
          <a:p>
            <a:pPr marL="285750" indent="-285750">
              <a:buChar char="•"/>
            </a:pPr>
            <a:r>
              <a:rPr lang="en-US" sz="2400">
                <a:ea typeface="MS PGothic"/>
              </a:rPr>
              <a:t>Is the existing competition law framework sufficient?  </a:t>
            </a:r>
            <a:endParaRPr lang="en-US" sz="2400"/>
          </a:p>
          <a:p>
            <a:pPr marL="285750" indent="-285750">
              <a:buChar char="•"/>
            </a:pPr>
            <a:r>
              <a:rPr lang="en-US" sz="2400">
                <a:ea typeface="MS PGothic"/>
              </a:rPr>
              <a:t>Flexibility BUT do issues around platforms go beyond established parameters of competition law? </a:t>
            </a:r>
          </a:p>
          <a:p>
            <a:pPr marL="285750" indent="-285750">
              <a:buChar char="•"/>
            </a:pPr>
            <a:r>
              <a:rPr lang="en-US" sz="2400">
                <a:ea typeface="MS PGothic"/>
              </a:rPr>
              <a:t>Should we look outside of competition enforcement?</a:t>
            </a:r>
            <a:endParaRPr lang="en-US" sz="2400"/>
          </a:p>
          <a:p>
            <a:pPr marL="0" lvl="3" indent="0">
              <a:buNone/>
            </a:pPr>
            <a:r>
              <a:rPr lang="en-US" sz="2000" b="0">
                <a:solidFill>
                  <a:srgbClr val="50535C"/>
                </a:solidFill>
                <a:ea typeface="MS PGothic"/>
              </a:rPr>
              <a:t>          - Issue specific regulation (e.g. Geo-blocking regulation)</a:t>
            </a:r>
            <a:endParaRPr lang="en-US" sz="2000">
              <a:cs typeface="Calibri"/>
            </a:endParaRPr>
          </a:p>
          <a:p>
            <a:pPr marL="0" lvl="3" indent="0">
              <a:buNone/>
            </a:pPr>
            <a:r>
              <a:rPr lang="en-US" sz="2000" b="0">
                <a:solidFill>
                  <a:srgbClr val="50535C"/>
                </a:solidFill>
                <a:ea typeface="MS PGothic"/>
                <a:cs typeface="Calibri"/>
              </a:rPr>
              <a:t>          - Consumer and data protection law</a:t>
            </a:r>
            <a:endParaRPr lang="en-US" sz="2000" b="0">
              <a:solidFill>
                <a:srgbClr val="50535C"/>
              </a:solidFill>
              <a:cs typeface="Calibri"/>
            </a:endParaRPr>
          </a:p>
          <a:p>
            <a:pPr marL="0" lvl="3" indent="0">
              <a:buNone/>
            </a:pPr>
            <a:r>
              <a:rPr lang="en-US" sz="2000" b="0">
                <a:solidFill>
                  <a:srgbClr val="50535C"/>
                </a:solidFill>
                <a:ea typeface="MS PGothic"/>
                <a:cs typeface="Calibri"/>
              </a:rPr>
              <a:t>          - Quasi-utilities regulation </a:t>
            </a:r>
            <a:endParaRPr lang="en-US" sz="2000" b="0">
              <a:solidFill>
                <a:srgbClr val="50535C"/>
              </a:solidFill>
              <a:cs typeface="Calibri"/>
            </a:endParaRPr>
          </a:p>
          <a:p>
            <a:pPr marL="0" lvl="1" indent="0">
              <a:buNone/>
            </a:pPr>
            <a:endParaRPr lang="en-US">
              <a:cs typeface="Calibri"/>
            </a:endParaRPr>
          </a:p>
          <a:p>
            <a:pPr marL="285750" indent="-285750">
              <a:buChar char="•"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E8373A-D82D-48D1-8C7F-54AE3D198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B4A5D7-337C-7845-B7C1-EEB7DC7A6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154" y="2205521"/>
            <a:ext cx="4277591" cy="286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70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3076F-CF0D-AB44-A448-97E797F24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Do platforms need to be regulated? OISP REGULATION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CF519-1D9B-2141-8A5B-36E4C0498D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6100" y="2382553"/>
            <a:ext cx="5042951" cy="2406813"/>
          </a:xfrm>
        </p:spPr>
        <p:txBody>
          <a:bodyPr/>
          <a:lstStyle/>
          <a:p>
            <a:endParaRPr lang="en-US" sz="2400"/>
          </a:p>
          <a:p>
            <a:pPr>
              <a:lnSpc>
                <a:spcPct val="100000"/>
              </a:lnSpc>
            </a:pPr>
            <a:r>
              <a:rPr lang="en-US" sz="2400">
                <a:ea typeface="MS PGothic"/>
              </a:rPr>
              <a:t>EC Regulation on "promoting fairness and transparency for business users of online intermediation service providers (OISP)" applies to the entire online platform economy. 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EBDB7-08CB-BB43-B97F-352CF8D4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5CDF91-1804-AB44-9906-B3CA9E33170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554788"/>
            <a:ext cx="546100" cy="303212"/>
          </a:xfrm>
        </p:spPr>
        <p:txBody>
          <a:bodyPr/>
          <a:lstStyle/>
          <a:p>
            <a:r>
              <a:rPr lang="en-US"/>
              <a:t>June 2019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22AB62-6A4A-114F-9045-E173F5AFD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863" y="1845085"/>
            <a:ext cx="5468936" cy="37971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6C1758-44E0-2642-9E80-B679EA4B0C05}"/>
              </a:ext>
            </a:extLst>
          </p:cNvPr>
          <p:cNvSpPr txBox="1"/>
          <p:nvPr/>
        </p:nvSpPr>
        <p:spPr>
          <a:xfrm>
            <a:off x="7433278" y="3324350"/>
            <a:ext cx="26043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chemeClr val="bg1"/>
                </a:solidFill>
              </a:rPr>
              <a:t>TRANSPARENCY</a:t>
            </a:r>
            <a:endParaRPr lang="en-US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423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44859-2336-9246-9924-95573B0A0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402" y="313874"/>
            <a:ext cx="10323397" cy="332399"/>
          </a:xfrm>
        </p:spPr>
        <p:txBody>
          <a:bodyPr/>
          <a:lstStyle/>
          <a:p>
            <a:r>
              <a:rPr lang="en-US">
                <a:ea typeface="MS PGothic"/>
              </a:rPr>
              <a:t>Transparency obligations for platforms 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78F78-484B-2A40-AAC2-84F5B9259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C141F0-39CA-5840-94D4-D6B9C7B9BE2B}"/>
              </a:ext>
            </a:extLst>
          </p:cNvPr>
          <p:cNvSpPr txBox="1"/>
          <p:nvPr/>
        </p:nvSpPr>
        <p:spPr>
          <a:xfrm>
            <a:off x="3215764" y="1093271"/>
            <a:ext cx="2693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Provide the reasons for suspension and/or termination of access to the platform (</a:t>
            </a:r>
            <a:r>
              <a:rPr lang="en-US" sz="2000" u="sng"/>
              <a:t>Art. 4</a:t>
            </a:r>
            <a:r>
              <a:rPr lang="en-US" sz="2000"/>
              <a:t>)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F147A9-D226-394E-A873-39A2A484D673}"/>
              </a:ext>
            </a:extLst>
          </p:cNvPr>
          <p:cNvSpPr txBox="1"/>
          <p:nvPr/>
        </p:nvSpPr>
        <p:spPr>
          <a:xfrm>
            <a:off x="6905246" y="1681066"/>
            <a:ext cx="2693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State the reasons for any differentiated treatment (</a:t>
            </a:r>
            <a:r>
              <a:rPr lang="en-US" sz="2000" u="sng"/>
              <a:t>Art. 6</a:t>
            </a:r>
            <a:r>
              <a:rPr lang="en-US" sz="2000"/>
              <a:t>)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2F61B06-FDCD-0E40-844C-A13C3B223FB9}"/>
              </a:ext>
            </a:extLst>
          </p:cNvPr>
          <p:cNvSpPr txBox="1"/>
          <p:nvPr/>
        </p:nvSpPr>
        <p:spPr>
          <a:xfrm>
            <a:off x="7859855" y="3260910"/>
            <a:ext cx="2850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Provide a framework for mediation through which disputes may be resolved (</a:t>
            </a:r>
            <a:r>
              <a:rPr lang="en-US" sz="2000" u="sng"/>
              <a:t>Arts. 10 and 11</a:t>
            </a:r>
            <a:r>
              <a:rPr lang="en-US" sz="2000"/>
              <a:t>)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FD289A-7B71-424A-AC3A-190D431DC40A}"/>
              </a:ext>
            </a:extLst>
          </p:cNvPr>
          <p:cNvSpPr txBox="1"/>
          <p:nvPr/>
        </p:nvSpPr>
        <p:spPr>
          <a:xfrm>
            <a:off x="6709531" y="5148530"/>
            <a:ext cx="31514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Provide a proper internal system for handling complaints from business users (</a:t>
            </a:r>
            <a:r>
              <a:rPr lang="en-US" sz="2000" u="sng"/>
              <a:t>Art. 9</a:t>
            </a:r>
            <a:r>
              <a:rPr lang="en-US" sz="2000"/>
              <a:t>)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852E10-5D76-F442-A6B0-67ED9E279C42}"/>
              </a:ext>
            </a:extLst>
          </p:cNvPr>
          <p:cNvSpPr txBox="1"/>
          <p:nvPr/>
        </p:nvSpPr>
        <p:spPr>
          <a:xfrm>
            <a:off x="1481897" y="3255578"/>
            <a:ext cx="269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Implement clear terms and conditions (</a:t>
            </a:r>
            <a:r>
              <a:rPr lang="en-US" sz="2000" u="sng"/>
              <a:t>Art. 3</a:t>
            </a:r>
            <a:r>
              <a:rPr lang="en-US" sz="2000"/>
              <a:t>)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6CD028-0DA8-D54A-83C7-43212627E5A2}"/>
              </a:ext>
            </a:extLst>
          </p:cNvPr>
          <p:cNvSpPr txBox="1"/>
          <p:nvPr/>
        </p:nvSpPr>
        <p:spPr>
          <a:xfrm>
            <a:off x="2649682" y="4802754"/>
            <a:ext cx="23147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Inform business users on who has access to personal data (</a:t>
            </a:r>
            <a:r>
              <a:rPr lang="en-US" sz="2000" u="sng"/>
              <a:t>Art. 7</a:t>
            </a:r>
            <a:r>
              <a:rPr lang="en-US" sz="2000"/>
              <a:t>)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09CA49F-E6CE-CB4B-BA09-459D594E9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4476" y="2357098"/>
            <a:ext cx="5177748" cy="310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48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7A2468-3D00-3F47-84E1-B75D78D2ACA0}"/>
              </a:ext>
            </a:extLst>
          </p:cNvPr>
          <p:cNvSpPr/>
          <p:nvPr/>
        </p:nvSpPr>
        <p:spPr>
          <a:xfrm>
            <a:off x="719191" y="1222625"/>
            <a:ext cx="1397285" cy="4695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D9D1CA-14C8-AC4C-8FB1-0B420935E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402" y="310796"/>
            <a:ext cx="10323397" cy="338554"/>
          </a:xfrm>
        </p:spPr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Do platforms need to be regulated? 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0E3C28-CF59-074F-96F1-449FE333A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9AF7C3-D39F-BA44-9E43-89ADBD37C630}"/>
              </a:ext>
            </a:extLst>
          </p:cNvPr>
          <p:cNvSpPr txBox="1"/>
          <p:nvPr/>
        </p:nvSpPr>
        <p:spPr>
          <a:xfrm rot="16200000">
            <a:off x="-516991" y="3044279"/>
            <a:ext cx="38642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ENFORCEMENT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859F691-D451-1B4A-949B-82DD8387EEE5}"/>
              </a:ext>
            </a:extLst>
          </p:cNvPr>
          <p:cNvSpPr/>
          <p:nvPr/>
        </p:nvSpPr>
        <p:spPr>
          <a:xfrm>
            <a:off x="9626315" y="1222625"/>
            <a:ext cx="1397285" cy="469529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78A467-3720-2747-9752-FAEAD3068919}"/>
              </a:ext>
            </a:extLst>
          </p:cNvPr>
          <p:cNvSpPr txBox="1"/>
          <p:nvPr/>
        </p:nvSpPr>
        <p:spPr>
          <a:xfrm rot="16200000">
            <a:off x="8392843" y="3185549"/>
            <a:ext cx="38642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REGULATION</a:t>
            </a: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F604067F-A3EE-1F4F-846A-63961A6CF320}"/>
              </a:ext>
            </a:extLst>
          </p:cNvPr>
          <p:cNvSpPr/>
          <p:nvPr/>
        </p:nvSpPr>
        <p:spPr>
          <a:xfrm>
            <a:off x="3560630" y="1968449"/>
            <a:ext cx="4617139" cy="3146858"/>
          </a:xfrm>
          <a:prstGeom prst="cloud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39917B-0B79-EB4C-AA78-265E0D3F03AF}"/>
              </a:ext>
            </a:extLst>
          </p:cNvPr>
          <p:cNvSpPr txBox="1"/>
          <p:nvPr/>
        </p:nvSpPr>
        <p:spPr>
          <a:xfrm>
            <a:off x="4592548" y="2767279"/>
            <a:ext cx="23756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CODE OF CONDUCT</a:t>
            </a:r>
          </a:p>
        </p:txBody>
      </p:sp>
    </p:spTree>
    <p:extLst>
      <p:ext uri="{BB962C8B-B14F-4D97-AF65-F5344CB8AC3E}">
        <p14:creationId xmlns:p14="http://schemas.microsoft.com/office/powerpoint/2010/main" val="740717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A3FD5-C4A5-4AAC-BA16-1C69C6BE1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accent1"/>
                </a:solidFill>
              </a:rPr>
              <a:t>Do platforms need to be regulated? 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177B9E-14D3-304D-889E-4B77D82DD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373" y="1308225"/>
            <a:ext cx="7117666" cy="486279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5EF0ED-164D-435A-B989-6107FBF94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4327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/>
        <p:txBody>
          <a:bodyPr rtlCol="0"/>
          <a:lstStyle/>
          <a:p>
            <a:pPr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/>
              </a:rPr>
              <a:t>Questions?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fontAlgn="auto" hangingPunct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  <a:cs typeface="+mn-cs"/>
              </a:rPr>
              <a:t>London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Euclid Law Ltd.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80 Paul Street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London EC2A 4NE</a:t>
            </a:r>
          </a:p>
        </p:txBody>
      </p:sp>
      <p:sp>
        <p:nvSpPr>
          <p:cNvPr id="2560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en-US" err="1">
                <a:latin typeface="Book Antiqua" panose="02040602050305030304" pitchFamily="18" charset="0"/>
              </a:rPr>
              <a:t>www.euclid-law.eu</a:t>
            </a:r>
            <a:endParaRPr lang="en-GB" altLang="en-US">
              <a:latin typeface="Book Antiqua" panose="02040602050305030304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eaLnBrk="1" fontAlgn="auto" hangingPunct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  <a:cs typeface="+mn-cs"/>
              </a:rPr>
              <a:t>Brussels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Euclid Law SPRL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475 Av Louise</a:t>
            </a:r>
          </a:p>
          <a:p>
            <a:pPr lvl="1" eaLnBrk="1" fontAlgn="auto" hangingPunct="1">
              <a:spcAft>
                <a:spcPts val="0"/>
              </a:spcAft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en-GB">
                <a:latin typeface="Book Antiqua" panose="02040602050305030304" pitchFamily="18" charset="0"/>
                <a:ea typeface="+mn-ea"/>
              </a:rPr>
              <a:t>1050 Brussels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979BB-2280-7947-B232-37C0FD8B2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13" y="310796"/>
            <a:ext cx="10323397" cy="338554"/>
          </a:xfrm>
        </p:spPr>
        <p:txBody>
          <a:bodyPr/>
          <a:lstStyle/>
          <a:p>
            <a:r>
              <a:rPr lang="en-US"/>
              <a:t>INTRODUCTION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10BED-313E-5145-B8FD-4C599549A6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8326" y="1281545"/>
            <a:ext cx="10972589" cy="3785780"/>
          </a:xfrm>
        </p:spPr>
        <p:txBody>
          <a:bodyPr/>
          <a:lstStyle/>
          <a:p>
            <a:endParaRPr lang="en-GB" sz="2400">
              <a:latin typeface="Calibri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800">
                <a:latin typeface="Calibri"/>
                <a:ea typeface="MS PGothic"/>
              </a:rPr>
              <a:t> </a:t>
            </a:r>
            <a:r>
              <a:rPr lang="en-GB" sz="2400">
                <a:latin typeface="Calibri"/>
                <a:ea typeface="MS PGothic"/>
              </a:rPr>
              <a:t>What is dual distribution? </a:t>
            </a:r>
            <a:endParaRPr lang="en-GB" sz="2400">
              <a:latin typeface="Calibri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400">
                <a:latin typeface="Calibri"/>
                <a:ea typeface="MS PGothic"/>
              </a:rPr>
              <a:t> Legal assessment of dual distribution – when is a vertical relationship horizontal?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>
                <a:latin typeface="Calibri"/>
                <a:ea typeface="MS PGothic"/>
              </a:rPr>
              <a:t> The hybrid role of platforms </a:t>
            </a:r>
            <a:endParaRPr lang="en-GB" sz="2400">
              <a:latin typeface="Calibri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2400">
                <a:latin typeface="Calibri"/>
                <a:ea typeface="MS PGothic"/>
              </a:rPr>
              <a:t> Discriminatory leveraging and forced free riding: the Google and Amazon cases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>
                <a:latin typeface="Calibri"/>
                <a:ea typeface="MS PGothic"/>
              </a:rPr>
              <a:t> Do platforms need to be regulated?</a:t>
            </a:r>
            <a:r>
              <a:rPr lang="en-GB" sz="2800">
                <a:latin typeface="Calibri"/>
                <a:ea typeface="MS PGothic"/>
              </a:rPr>
              <a:t> </a:t>
            </a:r>
            <a:endParaRPr lang="en-GB" sz="2800">
              <a:latin typeface="Calibri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4F75C3-6D4A-854D-8EC3-D66F66CAA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5255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3B05D-BE59-644D-B6B8-BC9A39EBB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DUAL DISTRIBUTION?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640A0-1D80-8A45-A9DD-AA8205F648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402" y="1291819"/>
            <a:ext cx="9736137" cy="2894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366162-EBD5-734E-9566-AAC6B1F8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F14EB0-7A2A-F24A-B941-D2E0241FCDF4}"/>
              </a:ext>
            </a:extLst>
          </p:cNvPr>
          <p:cNvSpPr txBox="1"/>
          <p:nvPr/>
        </p:nvSpPr>
        <p:spPr>
          <a:xfrm>
            <a:off x="1213953" y="5242217"/>
            <a:ext cx="1684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Indirect Distribution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6DF688-B21A-7B42-97C7-87CCC4271E93}"/>
              </a:ext>
            </a:extLst>
          </p:cNvPr>
          <p:cNvSpPr txBox="1"/>
          <p:nvPr/>
        </p:nvSpPr>
        <p:spPr>
          <a:xfrm>
            <a:off x="5055989" y="5242217"/>
            <a:ext cx="1684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Direct Distribution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B0EBBF-0A26-D447-82FE-D9E5C6DC0777}"/>
              </a:ext>
            </a:extLst>
          </p:cNvPr>
          <p:cNvSpPr txBox="1"/>
          <p:nvPr/>
        </p:nvSpPr>
        <p:spPr>
          <a:xfrm>
            <a:off x="8711627" y="5244614"/>
            <a:ext cx="17382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Dual Distribution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FADB6D4-2D51-0943-8495-465E11AF48FF}"/>
              </a:ext>
            </a:extLst>
          </p:cNvPr>
          <p:cNvSpPr/>
          <p:nvPr/>
        </p:nvSpPr>
        <p:spPr>
          <a:xfrm>
            <a:off x="643628" y="1291819"/>
            <a:ext cx="3027890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Manufacturer A (MA)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5ACECD-9686-A843-946F-E444B3FE9247}"/>
              </a:ext>
            </a:extLst>
          </p:cNvPr>
          <p:cNvSpPr/>
          <p:nvPr/>
        </p:nvSpPr>
        <p:spPr>
          <a:xfrm>
            <a:off x="4384525" y="1281944"/>
            <a:ext cx="3027890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Manufacturer B (MB)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22A89CF-924B-1644-96A6-AC2CEC4C209F}"/>
              </a:ext>
            </a:extLst>
          </p:cNvPr>
          <p:cNvSpPr/>
          <p:nvPr/>
        </p:nvSpPr>
        <p:spPr>
          <a:xfrm>
            <a:off x="8133708" y="1281944"/>
            <a:ext cx="3027890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Manufacturer C (MC)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F1A1D4-B42D-4448-8877-AB647C2F8B4C}"/>
              </a:ext>
            </a:extLst>
          </p:cNvPr>
          <p:cNvSpPr/>
          <p:nvPr/>
        </p:nvSpPr>
        <p:spPr>
          <a:xfrm>
            <a:off x="643628" y="3902103"/>
            <a:ext cx="835851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56CB64-E263-1A42-ADC6-0A01382777D8}"/>
              </a:ext>
            </a:extLst>
          </p:cNvPr>
          <p:cNvSpPr/>
          <p:nvPr/>
        </p:nvSpPr>
        <p:spPr>
          <a:xfrm>
            <a:off x="1638509" y="3902103"/>
            <a:ext cx="835851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C0F14BB-5011-D649-8817-8C9999421D16}"/>
              </a:ext>
            </a:extLst>
          </p:cNvPr>
          <p:cNvSpPr/>
          <p:nvPr/>
        </p:nvSpPr>
        <p:spPr>
          <a:xfrm>
            <a:off x="2633390" y="3891115"/>
            <a:ext cx="835851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3FA585C-8A8A-1544-9C36-336ECEDFFBF0}"/>
              </a:ext>
            </a:extLst>
          </p:cNvPr>
          <p:cNvSpPr/>
          <p:nvPr/>
        </p:nvSpPr>
        <p:spPr>
          <a:xfrm>
            <a:off x="4521319" y="3902103"/>
            <a:ext cx="2754302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DMB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EE2C3D-F00B-FF4B-A725-8CD255A77777}"/>
              </a:ext>
            </a:extLst>
          </p:cNvPr>
          <p:cNvSpPr/>
          <p:nvPr/>
        </p:nvSpPr>
        <p:spPr>
          <a:xfrm>
            <a:off x="8133708" y="3902103"/>
            <a:ext cx="835851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68ADBE-7BCF-4A4C-9DB9-469B02A8645B}"/>
              </a:ext>
            </a:extLst>
          </p:cNvPr>
          <p:cNvSpPr/>
          <p:nvPr/>
        </p:nvSpPr>
        <p:spPr>
          <a:xfrm>
            <a:off x="9162835" y="3902103"/>
            <a:ext cx="835851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58E81A-A1AA-BA4A-B671-6E01547C9854}"/>
              </a:ext>
            </a:extLst>
          </p:cNvPr>
          <p:cNvSpPr/>
          <p:nvPr/>
        </p:nvSpPr>
        <p:spPr>
          <a:xfrm>
            <a:off x="10191962" y="3891115"/>
            <a:ext cx="969636" cy="598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DMC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8582812-0260-3E4B-A0FD-119DEEDA81B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1061554" y="1890445"/>
            <a:ext cx="1096019" cy="2011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D3C48A-8EA9-E944-8BDE-0C869F90313A}"/>
              </a:ext>
            </a:extLst>
          </p:cNvPr>
          <p:cNvCxnSpPr>
            <a:cxnSpLocks/>
            <a:stCxn id="8" idx="2"/>
            <a:endCxn id="12" idx="0"/>
          </p:cNvCxnSpPr>
          <p:nvPr/>
        </p:nvCxnSpPr>
        <p:spPr>
          <a:xfrm flipH="1">
            <a:off x="2056435" y="1890445"/>
            <a:ext cx="101138" cy="2011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028C10-220F-F549-AE66-472170120114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2157573" y="1890445"/>
            <a:ext cx="893397" cy="20116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E5F6923-2802-6F48-9661-383A628FBCE8}"/>
              </a:ext>
            </a:extLst>
          </p:cNvPr>
          <p:cNvCxnSpPr>
            <a:cxnSpLocks/>
            <a:stCxn id="9" idx="2"/>
            <a:endCxn id="14" idx="0"/>
          </p:cNvCxnSpPr>
          <p:nvPr/>
        </p:nvCxnSpPr>
        <p:spPr>
          <a:xfrm>
            <a:off x="5898470" y="1880570"/>
            <a:ext cx="0" cy="20215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570E1EE4-EC2F-C34E-84FE-8B77BA7C7BE2}"/>
              </a:ext>
            </a:extLst>
          </p:cNvPr>
          <p:cNvSpPr txBox="1"/>
          <p:nvPr/>
        </p:nvSpPr>
        <p:spPr>
          <a:xfrm>
            <a:off x="4542695" y="1890444"/>
            <a:ext cx="484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19A268A-0133-E043-A4AC-BD293C9C628F}"/>
              </a:ext>
            </a:extLst>
          </p:cNvPr>
          <p:cNvSpPr txBox="1"/>
          <p:nvPr/>
        </p:nvSpPr>
        <p:spPr>
          <a:xfrm>
            <a:off x="7033322" y="1890444"/>
            <a:ext cx="484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F75F464-FD73-A743-A3AC-8ADD820D5950}"/>
              </a:ext>
            </a:extLst>
          </p:cNvPr>
          <p:cNvCxnSpPr>
            <a:cxnSpLocks/>
          </p:cNvCxnSpPr>
          <p:nvPr/>
        </p:nvCxnSpPr>
        <p:spPr>
          <a:xfrm>
            <a:off x="9647653" y="1895339"/>
            <a:ext cx="0" cy="1995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B5649699-C909-B740-9A3B-E15D5EFD6CDC}"/>
              </a:ext>
            </a:extLst>
          </p:cNvPr>
          <p:cNvCxnSpPr>
            <a:cxnSpLocks/>
            <a:stCxn id="10" idx="2"/>
            <a:endCxn id="15" idx="0"/>
          </p:cNvCxnSpPr>
          <p:nvPr/>
        </p:nvCxnSpPr>
        <p:spPr>
          <a:xfrm flipH="1">
            <a:off x="8551634" y="1880570"/>
            <a:ext cx="1096019" cy="20215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5B518BF-D23C-6144-8491-832C407327D7}"/>
              </a:ext>
            </a:extLst>
          </p:cNvPr>
          <p:cNvCxnSpPr>
            <a:cxnSpLocks/>
            <a:endCxn id="17" idx="0"/>
          </p:cNvCxnSpPr>
          <p:nvPr/>
        </p:nvCxnSpPr>
        <p:spPr>
          <a:xfrm flipH="1">
            <a:off x="10676780" y="1895339"/>
            <a:ext cx="8782" cy="1995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46743309-4D62-B546-933C-8E562D160572}"/>
              </a:ext>
            </a:extLst>
          </p:cNvPr>
          <p:cNvSpPr txBox="1"/>
          <p:nvPr/>
        </p:nvSpPr>
        <p:spPr>
          <a:xfrm>
            <a:off x="10132471" y="1870180"/>
            <a:ext cx="484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E373B7D-7EA2-E449-B1B9-E15D39903882}"/>
              </a:ext>
            </a:extLst>
          </p:cNvPr>
          <p:cNvSpPr txBox="1"/>
          <p:nvPr/>
        </p:nvSpPr>
        <p:spPr>
          <a:xfrm>
            <a:off x="10953213" y="1870179"/>
            <a:ext cx="484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  <a:p>
            <a:endParaRPr lang="en-US" dirty="0"/>
          </a:p>
          <a:p>
            <a:r>
              <a:rPr lang="en-US" dirty="0"/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3828860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822B1-2007-D64C-8821-241D29504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When is a vertical relationship horizontal?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A47608-8AD1-5348-9356-613466C9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37B6F2-6A95-8943-A963-7430820DC6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6"/>
            <a:ext cx="9736137" cy="8863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Manufacturer C (MC)</a:t>
            </a:r>
          </a:p>
        </p:txBody>
      </p:sp>
      <p:sp>
        <p:nvSpPr>
          <p:cNvPr id="6" name="Left Arrow 5">
            <a:extLst>
              <a:ext uri="{FF2B5EF4-FFF2-40B4-BE49-F238E27FC236}">
                <a16:creationId xmlns:a16="http://schemas.microsoft.com/office/drawing/2014/main" id="{659AB265-52D1-3E43-9D26-59D0D6494856}"/>
              </a:ext>
            </a:extLst>
          </p:cNvPr>
          <p:cNvSpPr/>
          <p:nvPr/>
        </p:nvSpPr>
        <p:spPr>
          <a:xfrm flipH="1">
            <a:off x="3357612" y="5694095"/>
            <a:ext cx="4156619" cy="572784"/>
          </a:xfrm>
          <a:prstGeom prst="leftArrow">
            <a:avLst/>
          </a:prstGeom>
          <a:solidFill>
            <a:schemeClr val="bg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F0DBA418-F01E-2548-A905-E61C5B047021}"/>
              </a:ext>
            </a:extLst>
          </p:cNvPr>
          <p:cNvSpPr/>
          <p:nvPr/>
        </p:nvSpPr>
        <p:spPr>
          <a:xfrm>
            <a:off x="11030163" y="2953159"/>
            <a:ext cx="647272" cy="2776432"/>
          </a:xfrm>
          <a:prstGeom prst="upArrow">
            <a:avLst/>
          </a:prstGeom>
          <a:solidFill>
            <a:schemeClr val="bg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4BA9F4-86C2-2447-B1C0-CF6C6A1F0FBA}"/>
              </a:ext>
            </a:extLst>
          </p:cNvPr>
          <p:cNvSpPr/>
          <p:nvPr/>
        </p:nvSpPr>
        <p:spPr>
          <a:xfrm>
            <a:off x="7789015" y="4525761"/>
            <a:ext cx="2601295" cy="7472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accent2"/>
                </a:solidFill>
              </a:rPr>
              <a:t>MCD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07A91E-AE05-7D4E-A2F0-8F8931836E1D}"/>
              </a:ext>
            </a:extLst>
          </p:cNvPr>
          <p:cNvSpPr/>
          <p:nvPr/>
        </p:nvSpPr>
        <p:spPr>
          <a:xfrm>
            <a:off x="5514295" y="4525763"/>
            <a:ext cx="1641430" cy="7472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D3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67D9C8-614E-304C-A08B-F51B9FD75B24}"/>
              </a:ext>
            </a:extLst>
          </p:cNvPr>
          <p:cNvSpPr/>
          <p:nvPr/>
        </p:nvSpPr>
        <p:spPr>
          <a:xfrm>
            <a:off x="3462182" y="4525762"/>
            <a:ext cx="1641431" cy="7472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D2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AB0DD5-1DA2-744D-A2C8-0029B4D7334B}"/>
              </a:ext>
            </a:extLst>
          </p:cNvPr>
          <p:cNvSpPr/>
          <p:nvPr/>
        </p:nvSpPr>
        <p:spPr>
          <a:xfrm>
            <a:off x="1410068" y="4525761"/>
            <a:ext cx="1641432" cy="747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D1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B42E7A8-22CA-484E-AC3F-9F980760879D}"/>
              </a:ext>
            </a:extLst>
          </p:cNvPr>
          <p:cNvSpPr txBox="1"/>
          <p:nvPr/>
        </p:nvSpPr>
        <p:spPr>
          <a:xfrm>
            <a:off x="7670319" y="2331142"/>
            <a:ext cx="484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|</a:t>
            </a:r>
          </a:p>
          <a:p>
            <a:endParaRPr lang="en-US"/>
          </a:p>
          <a:p>
            <a:r>
              <a:rPr lang="en-US"/>
              <a:t>|</a:t>
            </a:r>
          </a:p>
          <a:p>
            <a:endParaRPr lang="en-US"/>
          </a:p>
          <a:p>
            <a:r>
              <a:rPr lang="en-US"/>
              <a:t>|</a:t>
            </a:r>
          </a:p>
          <a:p>
            <a:endParaRPr lang="en-US"/>
          </a:p>
          <a:p>
            <a:r>
              <a:rPr lang="en-US"/>
              <a:t>|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6FF2EF-2631-0F48-B493-5F69818C7AFE}"/>
              </a:ext>
            </a:extLst>
          </p:cNvPr>
          <p:cNvSpPr txBox="1"/>
          <p:nvPr/>
        </p:nvSpPr>
        <p:spPr>
          <a:xfrm>
            <a:off x="10148011" y="2310050"/>
            <a:ext cx="4845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|</a:t>
            </a:r>
          </a:p>
          <a:p>
            <a:endParaRPr lang="en-US"/>
          </a:p>
          <a:p>
            <a:r>
              <a:rPr lang="en-US"/>
              <a:t>|</a:t>
            </a:r>
          </a:p>
          <a:p>
            <a:endParaRPr lang="en-US"/>
          </a:p>
          <a:p>
            <a:r>
              <a:rPr lang="en-US"/>
              <a:t>|</a:t>
            </a:r>
          </a:p>
          <a:p>
            <a:endParaRPr lang="en-US"/>
          </a:p>
          <a:p>
            <a:r>
              <a:rPr lang="en-US"/>
              <a:t>|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7037E9B-E1FE-604E-BC9F-41CA605F7A5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>
            <a:off x="5898357" y="2167848"/>
            <a:ext cx="436653" cy="2357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24C8BA3-ECA2-FA48-9049-26B997002BDB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4298817" y="2167848"/>
            <a:ext cx="1599540" cy="2357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E18D668-4BB6-404C-B640-65FEC2C259C8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2303683" y="2167848"/>
            <a:ext cx="3594674" cy="23547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00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F30FD-9C17-2444-A339-975E79B3F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ASSESSMENT - When is a vertical relationship horizontal?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95DC7A-AB08-3B47-AA4E-14C1146367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5488" y="1216231"/>
            <a:ext cx="7461383" cy="7192867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>
                <a:ea typeface="MS PGothic"/>
              </a:rPr>
              <a:t>Undertakings are considered to be in a </a:t>
            </a:r>
            <a:r>
              <a:rPr lang="en-US" sz="2400" b="1">
                <a:ea typeface="MS PGothic"/>
              </a:rPr>
              <a:t>vertical relationship </a:t>
            </a:r>
            <a:r>
              <a:rPr lang="en-US" sz="2400">
                <a:ea typeface="MS PGothic"/>
              </a:rPr>
              <a:t>when they are present in different levels of the </a:t>
            </a:r>
            <a:r>
              <a:rPr lang="en-US" sz="2400" err="1">
                <a:ea typeface="MS PGothic"/>
              </a:rPr>
              <a:t>commercialisation</a:t>
            </a:r>
            <a:r>
              <a:rPr lang="en-US" sz="2400">
                <a:ea typeface="MS PGothic"/>
              </a:rPr>
              <a:t> process (i.e. supply and distribution) </a:t>
            </a:r>
            <a:endParaRPr lang="en-US" sz="24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>
                <a:ea typeface="MS PGothic"/>
              </a:rPr>
              <a:t>Undertakings are found to be in a </a:t>
            </a:r>
            <a:r>
              <a:rPr lang="en-US" sz="2400" b="1">
                <a:ea typeface="MS PGothic"/>
              </a:rPr>
              <a:t>horizontal relationship </a:t>
            </a:r>
            <a:r>
              <a:rPr lang="en-US" sz="2400">
                <a:ea typeface="MS PGothic"/>
              </a:rPr>
              <a:t>in situations where they produce substitutable products or services (i.e. actual or potential competition) </a:t>
            </a:r>
            <a:endParaRPr lang="en-US" sz="24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>
                <a:ea typeface="MS PGothic"/>
              </a:rPr>
              <a:t>Dual distribution model involves both vertical relationship with dealers and horizontal relationship as manufacturer will then compete with those dealers. </a:t>
            </a:r>
            <a:endParaRPr lang="en-US" sz="240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>
                <a:ea typeface="MS PGothic"/>
              </a:rPr>
              <a:t>Hybrid relationship can cause challenges for competition law in assessing whether agreement is vertical or horizontal</a:t>
            </a:r>
            <a:endParaRPr lang="en-US" sz="2000">
              <a:ea typeface="MS PGothic"/>
            </a:endParaRPr>
          </a:p>
          <a:p>
            <a:pPr marL="644525" lvl="1" indent="-285750"/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DC08EB-998B-2C48-88F6-CC5529C89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69673-0534-447E-9F0A-FE9E4CFD2E29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  <p:sp>
        <p:nvSpPr>
          <p:cNvPr id="7" name="Up Arrow 6">
            <a:extLst>
              <a:ext uri="{FF2B5EF4-FFF2-40B4-BE49-F238E27FC236}">
                <a16:creationId xmlns:a16="http://schemas.microsoft.com/office/drawing/2014/main" id="{6DA560D1-AE16-9145-93E1-78453BABF8F1}"/>
              </a:ext>
            </a:extLst>
          </p:cNvPr>
          <p:cNvSpPr/>
          <p:nvPr/>
        </p:nvSpPr>
        <p:spPr>
          <a:xfrm>
            <a:off x="10553541" y="1582636"/>
            <a:ext cx="940117" cy="23947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2C2FE890-632C-4C47-B72E-54691CA8950D}"/>
              </a:ext>
            </a:extLst>
          </p:cNvPr>
          <p:cNvSpPr/>
          <p:nvPr/>
        </p:nvSpPr>
        <p:spPr>
          <a:xfrm>
            <a:off x="9043965" y="5402819"/>
            <a:ext cx="2563835" cy="8995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0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47F93-9CC3-9D40-8A66-6309704AB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assessment – </a:t>
            </a:r>
            <a:r>
              <a:rPr lang="en-US" dirty="0" err="1"/>
              <a:t>vERTICAL</a:t>
            </a:r>
            <a:r>
              <a:rPr lang="en-US" dirty="0"/>
              <a:t> AGREEMENTS BETWEEN COMPETITORS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878579-B1C1-A64B-B1E3-1E87958F119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2481375"/>
            <a:ext cx="4926131" cy="3134428"/>
          </a:xfrm>
        </p:spPr>
        <p:txBody>
          <a:bodyPr/>
          <a:lstStyle/>
          <a:p>
            <a:r>
              <a:rPr lang="en-US" sz="1600" b="1" dirty="0"/>
              <a:t>Article 2(4) of VBER</a:t>
            </a:r>
            <a:r>
              <a:rPr lang="en-US" sz="1600" dirty="0"/>
              <a:t>: </a:t>
            </a:r>
            <a:r>
              <a:rPr lang="en-US" sz="1600" i="1" dirty="0"/>
              <a:t>“…shall not apply to vertical agreements entered into between competing undertakings.  However it shall apply where competing undertakings enter into </a:t>
            </a:r>
            <a:r>
              <a:rPr lang="en-US" sz="1600" b="1" i="1" u="sng" dirty="0"/>
              <a:t>non-reciprocal vertical agreement </a:t>
            </a:r>
            <a:r>
              <a:rPr lang="en-US" sz="1600" i="1" dirty="0"/>
              <a:t>and (a) the supplier is a manufacturer and a distributor of goods, while the buyer is a distributor and not a competing undertaking at the manufacturing level; or (b) the supplier is a provider of services at several levels of trade, while the buyer provides its goods or services at the retail level and is not a competing undertaking at the level of trade where it purchases the contract services. </a:t>
            </a:r>
            <a:endParaRPr lang="en-US" sz="1600" b="1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EB754C-DB69-8040-BB4A-97BC2076A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EB1971-9A2C-7F42-9F8B-DCA4CB276047}"/>
              </a:ext>
            </a:extLst>
          </p:cNvPr>
          <p:cNvSpPr txBox="1"/>
          <p:nvPr/>
        </p:nvSpPr>
        <p:spPr>
          <a:xfrm>
            <a:off x="6580262" y="2481375"/>
            <a:ext cx="4773537" cy="35702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600" b="1" dirty="0">
                <a:latin typeface="Calibri"/>
                <a:ea typeface="MS PGothic"/>
                <a:cs typeface="Calibri"/>
              </a:rPr>
              <a:t>Para 28 of VGL</a:t>
            </a:r>
            <a:r>
              <a:rPr lang="en-US" sz="1600" dirty="0">
                <a:latin typeface="Calibri"/>
                <a:ea typeface="MS PGothic"/>
                <a:cs typeface="Calibri"/>
              </a:rPr>
              <a:t>: “</a:t>
            </a:r>
            <a:r>
              <a:rPr lang="en-US" sz="1600" i="1" dirty="0">
                <a:latin typeface="Calibri"/>
                <a:ea typeface="MS PGothic"/>
                <a:cs typeface="Calibri"/>
              </a:rPr>
              <a:t>The first exception covers situations of dual distribution i.e. the manufacturer of particular goods also acts as a distributor of the goods in competition with independent distributors of his goods.  In the case of dual distribution…</a:t>
            </a:r>
            <a:r>
              <a:rPr lang="en-US" sz="1600" i="1">
                <a:latin typeface="Calibri"/>
                <a:ea typeface="MS PGothic"/>
                <a:cs typeface="Calibri"/>
              </a:rPr>
              <a:t>any potential impact o</a:t>
            </a:r>
            <a:r>
              <a:rPr lang="en-US" sz="1600" i="1" u="sng">
                <a:latin typeface="Calibri"/>
                <a:ea typeface="MS PGothic"/>
                <a:cs typeface="Calibri"/>
              </a:rPr>
              <a:t>n</a:t>
            </a:r>
            <a:r>
              <a:rPr lang="en-US" sz="1600" b="1" i="1" u="sng" dirty="0">
                <a:latin typeface="Calibri"/>
                <a:ea typeface="MS PGothic"/>
                <a:cs typeface="Calibri"/>
              </a:rPr>
              <a:t> the competitive relationship </a:t>
            </a:r>
            <a:r>
              <a:rPr lang="en-US" sz="1600" i="1">
                <a:latin typeface="Calibri"/>
                <a:ea typeface="MS PGothic"/>
                <a:cs typeface="Calibri"/>
              </a:rPr>
              <a:t>between the manufacturer and retailer at the retail level </a:t>
            </a:r>
            <a:r>
              <a:rPr lang="en-US" sz="1600" b="1" i="1" u="sng" dirty="0">
                <a:latin typeface="Calibri"/>
                <a:ea typeface="MS PGothic"/>
                <a:cs typeface="Calibri"/>
              </a:rPr>
              <a:t>is of lesser importance than the potential impact </a:t>
            </a:r>
            <a:r>
              <a:rPr lang="en-US" sz="1600" i="1">
                <a:latin typeface="Calibri"/>
                <a:ea typeface="MS PGothic"/>
                <a:cs typeface="Calibri"/>
              </a:rPr>
              <a:t>of the vertical supply agreement </a:t>
            </a:r>
            <a:r>
              <a:rPr lang="en-US" sz="1600" b="1" i="1" u="sng" dirty="0">
                <a:latin typeface="Calibri"/>
                <a:ea typeface="MS PGothic"/>
                <a:cs typeface="Calibri"/>
              </a:rPr>
              <a:t>on competition in general </a:t>
            </a:r>
            <a:r>
              <a:rPr lang="en-US" sz="1600" i="1">
                <a:latin typeface="Calibri"/>
                <a:ea typeface="MS PGothic"/>
                <a:cs typeface="Calibri"/>
              </a:rPr>
              <a:t>at the manufacturing or retail level</a:t>
            </a:r>
            <a:r>
              <a:rPr lang="en-US" sz="1600" i="1" dirty="0">
                <a:latin typeface="Calibri"/>
                <a:ea typeface="MS PGothic"/>
                <a:cs typeface="Calibri"/>
              </a:rPr>
              <a:t>.  The second exception covers similar situations of dual distribution, but in this case for services, when the supplier is also a provider of products at the retail level, where the buyer operates.”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D99B1F-C62D-D840-9C50-5C42314E4189}"/>
              </a:ext>
            </a:extLst>
          </p:cNvPr>
          <p:cNvSpPr txBox="1"/>
          <p:nvPr/>
        </p:nvSpPr>
        <p:spPr>
          <a:xfrm>
            <a:off x="2752417" y="1242197"/>
            <a:ext cx="6879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Dual distribution agreements </a:t>
            </a:r>
            <a:r>
              <a:rPr lang="en-US" b="1" dirty="0"/>
              <a:t>can be exempted </a:t>
            </a:r>
            <a:r>
              <a:rPr lang="en-US" dirty="0"/>
              <a:t>under VBER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13F591-90B4-C342-A2A2-3E733E6A1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562" y="1658972"/>
            <a:ext cx="547919" cy="62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86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5FCE7-9A35-C042-A4CA-578189AB5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402" y="147675"/>
            <a:ext cx="10323397" cy="664797"/>
          </a:xfrm>
        </p:spPr>
        <p:txBody>
          <a:bodyPr/>
          <a:lstStyle/>
          <a:p>
            <a:br>
              <a:rPr lang="en-US">
                <a:ea typeface="MS PGothic"/>
                <a:cs typeface="Helvetica"/>
              </a:rPr>
            </a:br>
            <a:r>
              <a:rPr lang="en-US">
                <a:ea typeface="MS PGothic"/>
                <a:cs typeface="Helvetica"/>
              </a:rPr>
              <a:t>The hybrid role of platforms: THE MULTISIDED MARKETPLACE  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1AE08-C0E9-134A-8BEE-A49C6DA02E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6973" y="1281545"/>
            <a:ext cx="6555755" cy="5793509"/>
          </a:xfrm>
        </p:spPr>
        <p:txBody>
          <a:bodyPr/>
          <a:lstStyle/>
          <a:p>
            <a:pPr marL="285750" indent="-285750">
              <a:buChar char="•"/>
            </a:pPr>
            <a:r>
              <a:rPr lang="en-US" sz="2000">
                <a:ea typeface="MS PGothic"/>
              </a:rPr>
              <a:t>Online marketplaces present a typical example of a multisided platform</a:t>
            </a:r>
          </a:p>
          <a:p>
            <a:pPr marL="0" lvl="4" indent="0">
              <a:buNone/>
            </a:pPr>
            <a:r>
              <a:rPr lang="en-US" sz="1800"/>
              <a:t>          - Sellers seeking buyers</a:t>
            </a:r>
          </a:p>
          <a:p>
            <a:pPr marL="0" lvl="4" indent="0">
              <a:buNone/>
            </a:pPr>
            <a:r>
              <a:rPr lang="en-US" sz="1800"/>
              <a:t>          - Buyers seeking products</a:t>
            </a:r>
          </a:p>
          <a:p>
            <a:pPr marL="0" lvl="4" indent="0">
              <a:buNone/>
            </a:pPr>
            <a:r>
              <a:rPr lang="en-US" sz="1800"/>
              <a:t>          - Advertisers seeking 'eyeballs' and 'clicks’ </a:t>
            </a:r>
          </a:p>
          <a:p>
            <a:pPr marL="0" lvl="3" indent="0">
              <a:buNone/>
            </a:pPr>
            <a:endParaRPr lang="en-US"/>
          </a:p>
          <a:p>
            <a:pPr marL="285750" indent="-285750">
              <a:buChar char="•"/>
            </a:pPr>
            <a:r>
              <a:rPr lang="en-US" sz="2000">
                <a:ea typeface="MS PGothic"/>
              </a:rPr>
              <a:t>Online platforms can be both </a:t>
            </a:r>
            <a:endParaRPr lang="en-US" sz="2000"/>
          </a:p>
          <a:p>
            <a:pPr marL="642938" lvl="1" indent="-285750">
              <a:buFont typeface="Wingdings" panose="020B0604020202020204" pitchFamily="34" charset="0"/>
              <a:buChar char="Ø"/>
            </a:pPr>
            <a:r>
              <a:rPr lang="en-US" sz="1800" b="0">
                <a:solidFill>
                  <a:schemeClr val="accent5"/>
                </a:solidFill>
                <a:ea typeface="MS PGothic"/>
              </a:rPr>
              <a:t>an online service provider (i.e. enabling retailers to  reach a wider customer base) and </a:t>
            </a:r>
            <a:endParaRPr lang="en-US" sz="1800" b="0">
              <a:solidFill>
                <a:schemeClr val="accent5"/>
              </a:solidFill>
            </a:endParaRPr>
          </a:p>
          <a:p>
            <a:pPr marL="642938" lvl="1" indent="-285750">
              <a:buFont typeface="Wingdings" panose="020B0604020202020204" pitchFamily="34" charset="0"/>
              <a:buChar char="Ø"/>
            </a:pPr>
            <a:r>
              <a:rPr lang="en-US" sz="1800" b="0">
                <a:solidFill>
                  <a:schemeClr val="accent5"/>
                </a:solidFill>
                <a:ea typeface="MS PGothic"/>
              </a:rPr>
              <a:t> a competitor on that platform (i.e. selling products  or services that compete with those retailers)</a:t>
            </a:r>
            <a:endParaRPr lang="en-US" sz="1800" b="0">
              <a:solidFill>
                <a:schemeClr val="accent5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ea typeface="MS PGothic"/>
              </a:rPr>
              <a:t>Risk of conflicting interests given the competitive relationship with other merchants on the platform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ea typeface="MS PGothic"/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D9107-E897-F740-8EB4-0C43615EC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22475D1-DE07-4B48-B679-11A635BB2457}"/>
              </a:ext>
            </a:extLst>
          </p:cNvPr>
          <p:cNvSpPr/>
          <p:nvPr/>
        </p:nvSpPr>
        <p:spPr>
          <a:xfrm>
            <a:off x="7516103" y="3089930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799AB70-9C1A-FE46-AB8B-BA293DAB91C7}"/>
              </a:ext>
            </a:extLst>
          </p:cNvPr>
          <p:cNvSpPr/>
          <p:nvPr/>
        </p:nvSpPr>
        <p:spPr>
          <a:xfrm>
            <a:off x="7775026" y="4053189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4220696-1665-F346-82C9-4385A5F88548}"/>
              </a:ext>
            </a:extLst>
          </p:cNvPr>
          <p:cNvSpPr/>
          <p:nvPr/>
        </p:nvSpPr>
        <p:spPr>
          <a:xfrm>
            <a:off x="8070588" y="3795996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E9E7197-53DE-B644-93C5-1692C15485B9}"/>
              </a:ext>
            </a:extLst>
          </p:cNvPr>
          <p:cNvSpPr/>
          <p:nvPr/>
        </p:nvSpPr>
        <p:spPr>
          <a:xfrm>
            <a:off x="7661291" y="3615544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2B6AEAC-25D7-9A43-AF26-411423F4BE35}"/>
              </a:ext>
            </a:extLst>
          </p:cNvPr>
          <p:cNvSpPr/>
          <p:nvPr/>
        </p:nvSpPr>
        <p:spPr>
          <a:xfrm>
            <a:off x="8412143" y="3635206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DA6064D-1606-1A4A-838F-A897A323C79B}"/>
              </a:ext>
            </a:extLst>
          </p:cNvPr>
          <p:cNvSpPr/>
          <p:nvPr/>
        </p:nvSpPr>
        <p:spPr>
          <a:xfrm>
            <a:off x="10546850" y="3703671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65722A2-C3A1-5F44-843F-E9F3079EF4A4}"/>
              </a:ext>
            </a:extLst>
          </p:cNvPr>
          <p:cNvSpPr/>
          <p:nvPr/>
        </p:nvSpPr>
        <p:spPr>
          <a:xfrm>
            <a:off x="8001659" y="3409585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93073E5-209B-FA4D-9682-C766929679A8}"/>
              </a:ext>
            </a:extLst>
          </p:cNvPr>
          <p:cNvSpPr/>
          <p:nvPr/>
        </p:nvSpPr>
        <p:spPr>
          <a:xfrm>
            <a:off x="8313429" y="3130960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B545C7A-15B8-0B47-8536-F185715C65C3}"/>
              </a:ext>
            </a:extLst>
          </p:cNvPr>
          <p:cNvSpPr/>
          <p:nvPr/>
        </p:nvSpPr>
        <p:spPr>
          <a:xfrm>
            <a:off x="7868614" y="2970434"/>
            <a:ext cx="197427" cy="238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3AD71CC-05A9-8643-9216-7E3DA2398854}"/>
              </a:ext>
            </a:extLst>
          </p:cNvPr>
          <p:cNvSpPr/>
          <p:nvPr/>
        </p:nvSpPr>
        <p:spPr>
          <a:xfrm>
            <a:off x="10512253" y="3233551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A5A69C3-B9A4-9C47-882C-0113775BDE14}"/>
              </a:ext>
            </a:extLst>
          </p:cNvPr>
          <p:cNvSpPr/>
          <p:nvPr/>
        </p:nvSpPr>
        <p:spPr>
          <a:xfrm>
            <a:off x="10839566" y="4124071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B71CB99-6689-8E47-AA3C-E960AA40D9B8}"/>
              </a:ext>
            </a:extLst>
          </p:cNvPr>
          <p:cNvSpPr/>
          <p:nvPr/>
        </p:nvSpPr>
        <p:spPr>
          <a:xfrm>
            <a:off x="10938280" y="3274991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6D125E5-6A07-6346-BE42-46AAA724DE01}"/>
              </a:ext>
            </a:extLst>
          </p:cNvPr>
          <p:cNvSpPr/>
          <p:nvPr/>
        </p:nvSpPr>
        <p:spPr>
          <a:xfrm>
            <a:off x="11455282" y="3376553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3EC06D2-C71B-0544-8888-369DBDDEB065}"/>
              </a:ext>
            </a:extLst>
          </p:cNvPr>
          <p:cNvSpPr/>
          <p:nvPr/>
        </p:nvSpPr>
        <p:spPr>
          <a:xfrm>
            <a:off x="11306872" y="3956071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B6AD90E-0771-0B43-9690-174D1B50DE41}"/>
              </a:ext>
            </a:extLst>
          </p:cNvPr>
          <p:cNvSpPr/>
          <p:nvPr/>
        </p:nvSpPr>
        <p:spPr>
          <a:xfrm>
            <a:off x="9248960" y="3429000"/>
            <a:ext cx="502557" cy="47211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7BDEDDB-194E-6B4D-B250-8A95AA419AB8}"/>
              </a:ext>
            </a:extLst>
          </p:cNvPr>
          <p:cNvSpPr/>
          <p:nvPr/>
        </p:nvSpPr>
        <p:spPr>
          <a:xfrm>
            <a:off x="11017781" y="3699531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2E7510B-DD06-5A4A-A66C-AB5D4EDCD91D}"/>
              </a:ext>
            </a:extLst>
          </p:cNvPr>
          <p:cNvSpPr/>
          <p:nvPr/>
        </p:nvSpPr>
        <p:spPr>
          <a:xfrm>
            <a:off x="11230099" y="2907223"/>
            <a:ext cx="197427" cy="238991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6DD3A26-64CF-394A-82F2-11BD67CBD2A7}"/>
              </a:ext>
            </a:extLst>
          </p:cNvPr>
          <p:cNvSpPr txBox="1"/>
          <p:nvPr/>
        </p:nvSpPr>
        <p:spPr>
          <a:xfrm>
            <a:off x="6929089" y="2378789"/>
            <a:ext cx="201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accent1"/>
                </a:solidFill>
              </a:rPr>
              <a:t>Buyers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8EF0B24-681A-0B45-885D-0443884A0537}"/>
              </a:ext>
            </a:extLst>
          </p:cNvPr>
          <p:cNvSpPr txBox="1"/>
          <p:nvPr/>
        </p:nvSpPr>
        <p:spPr>
          <a:xfrm>
            <a:off x="10171623" y="2378789"/>
            <a:ext cx="201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accent4"/>
                </a:solidFill>
              </a:rPr>
              <a:t>Sellers</a:t>
            </a:r>
          </a:p>
        </p:txBody>
      </p:sp>
      <p:sp>
        <p:nvSpPr>
          <p:cNvPr id="31" name="Right Arrow 30">
            <a:extLst>
              <a:ext uri="{FF2B5EF4-FFF2-40B4-BE49-F238E27FC236}">
                <a16:creationId xmlns:a16="http://schemas.microsoft.com/office/drawing/2014/main" id="{4A4659D1-5E4A-7140-A649-10D981A1D8FF}"/>
              </a:ext>
            </a:extLst>
          </p:cNvPr>
          <p:cNvSpPr/>
          <p:nvPr/>
        </p:nvSpPr>
        <p:spPr>
          <a:xfrm>
            <a:off x="8706433" y="2779645"/>
            <a:ext cx="1684476" cy="351315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eft Arrow 31">
            <a:extLst>
              <a:ext uri="{FF2B5EF4-FFF2-40B4-BE49-F238E27FC236}">
                <a16:creationId xmlns:a16="http://schemas.microsoft.com/office/drawing/2014/main" id="{280A40F6-27C1-7C4F-88E0-C39BAD54EE6F}"/>
              </a:ext>
            </a:extLst>
          </p:cNvPr>
          <p:cNvSpPr/>
          <p:nvPr/>
        </p:nvSpPr>
        <p:spPr>
          <a:xfrm>
            <a:off x="8609570" y="4172685"/>
            <a:ext cx="1781339" cy="360663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A09289-6D94-9E4E-BB63-26F8168E2A4B}"/>
              </a:ext>
            </a:extLst>
          </p:cNvPr>
          <p:cNvSpPr txBox="1"/>
          <p:nvPr/>
        </p:nvSpPr>
        <p:spPr>
          <a:xfrm>
            <a:off x="8550356" y="2280389"/>
            <a:ext cx="201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accent5"/>
                </a:solidFill>
              </a:rPr>
              <a:t>PLATFORM</a:t>
            </a:r>
          </a:p>
        </p:txBody>
      </p:sp>
    </p:spTree>
    <p:extLst>
      <p:ext uri="{BB962C8B-B14F-4D97-AF65-F5344CB8AC3E}">
        <p14:creationId xmlns:p14="http://schemas.microsoft.com/office/powerpoint/2010/main" val="3246789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F5954-5363-422B-9B97-9B121AED7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THE HYBRID ROLE OF PLATFORMS: COMPETITION CONCERNS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4B7799-7AAC-42F7-8D65-718E78D69A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9736137" cy="286462"/>
          </a:xfrm>
        </p:spPr>
        <p:txBody>
          <a:bodyPr/>
          <a:lstStyle/>
          <a:p>
            <a:endParaRPr lang="en-US"/>
          </a:p>
          <a:p>
            <a:pPr marL="285750" indent="-285750">
              <a:buChar char="•"/>
            </a:pPr>
            <a:endParaRPr lang="en-US"/>
          </a:p>
          <a:p>
            <a:pPr marL="285750" indent="-285750">
              <a:buChar char="•"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CB88E-68B7-4010-8E07-3BD103B60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/>
              <a:pPr>
                <a:defRPr/>
              </a:pPr>
              <a:t>7</a:t>
            </a:fld>
            <a:endParaRPr lang="en-GB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83E2ED-7393-4AF3-A51D-3AE09399EBF2}"/>
              </a:ext>
            </a:extLst>
          </p:cNvPr>
          <p:cNvSpPr txBox="1"/>
          <p:nvPr/>
        </p:nvSpPr>
        <p:spPr>
          <a:xfrm>
            <a:off x="7881507" y="1765709"/>
            <a:ext cx="293010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Calibri"/>
                <a:ea typeface="MS PGothic"/>
                <a:cs typeface="Calibri"/>
              </a:rPr>
              <a:t>Forced free-riding</a:t>
            </a:r>
            <a:endParaRPr lang="en-US" sz="2400">
              <a:cs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CAC527-7056-4660-8A70-7964D74EBF46}"/>
              </a:ext>
            </a:extLst>
          </p:cNvPr>
          <p:cNvSpPr txBox="1"/>
          <p:nvPr/>
        </p:nvSpPr>
        <p:spPr>
          <a:xfrm>
            <a:off x="4374833" y="3861631"/>
            <a:ext cx="272882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Calibri"/>
                <a:ea typeface="MS PGothic"/>
                <a:cs typeface="Calibri"/>
              </a:rPr>
              <a:t>Self-preferencing </a:t>
            </a:r>
            <a:endParaRPr lang="en-US" sz="2400">
              <a:cs typeface="Calibri"/>
            </a:endParaRPr>
          </a:p>
        </p:txBody>
      </p:sp>
      <p:pic>
        <p:nvPicPr>
          <p:cNvPr id="13" name="Picture 13" descr="A close up of a mans face&#10;&#10;Description generated with high confidence">
            <a:extLst>
              <a:ext uri="{FF2B5EF4-FFF2-40B4-BE49-F238E27FC236}">
                <a16:creationId xmlns:a16="http://schemas.microsoft.com/office/drawing/2014/main" id="{D3328F9E-EA31-4DCE-A45A-9E7D15F00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317" y="2388071"/>
            <a:ext cx="2518872" cy="19352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7A0119D-ED13-4CD0-8693-664E7564384E}"/>
              </a:ext>
            </a:extLst>
          </p:cNvPr>
          <p:cNvSpPr txBox="1"/>
          <p:nvPr/>
        </p:nvSpPr>
        <p:spPr>
          <a:xfrm>
            <a:off x="632767" y="1700484"/>
            <a:ext cx="367772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Calibri"/>
                <a:ea typeface="MS PGothic"/>
                <a:cs typeface="Calibri"/>
              </a:rPr>
              <a:t>Discriminatory leveraging </a:t>
            </a:r>
            <a:endParaRPr lang="en-US" sz="2400"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A71D56-67B3-ED47-B98C-70F74159A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495" y="4397375"/>
            <a:ext cx="2857500" cy="1905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CBF6B9-D3E8-B64B-AD51-B9B94A3DBA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319" y="2377250"/>
            <a:ext cx="2474479" cy="21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708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51AB7-A2B8-564F-AC92-3D6FE5C9C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MS PGothic"/>
                <a:cs typeface="Helvetica"/>
              </a:rPr>
              <a:t>DISCRIMINATORY LEVERAGING: the google shopping case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B233B0-DB76-CC41-B0C1-1DD4B9439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0B866B-7EFE-4263-90E8-0AECCB2362A5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5494639-B3BD-4D16-A622-5022EF2299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288" y="1281545"/>
            <a:ext cx="10383118" cy="5038293"/>
          </a:xfrm>
        </p:spPr>
        <p:txBody>
          <a:bodyPr/>
          <a:lstStyle/>
          <a:p>
            <a:endParaRPr lang="en-US"/>
          </a:p>
        </p:txBody>
      </p:sp>
      <p:pic>
        <p:nvPicPr>
          <p:cNvPr id="9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2A7FE043-4A94-4C68-A532-D1CD229B25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551" y="1375879"/>
            <a:ext cx="2326258" cy="2366581"/>
          </a:xfrm>
          <a:prstGeom prst="rect">
            <a:avLst/>
          </a:prstGeom>
        </p:spPr>
      </p:pic>
      <p:pic>
        <p:nvPicPr>
          <p:cNvPr id="11" name="Picture 11" descr="A picture containing text, building&#10;&#10;Description generated with high confidence">
            <a:extLst>
              <a:ext uri="{FF2B5EF4-FFF2-40B4-BE49-F238E27FC236}">
                <a16:creationId xmlns:a16="http://schemas.microsoft.com/office/drawing/2014/main" id="{78F128E9-9F85-4EA4-B36F-39C006204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363" y="4168985"/>
            <a:ext cx="2373163" cy="1510522"/>
          </a:xfrm>
          <a:prstGeom prst="rect">
            <a:avLst/>
          </a:prstGeom>
        </p:spPr>
      </p:pic>
      <p:sp>
        <p:nvSpPr>
          <p:cNvPr id="16" name="Arrow: Curved Right 15">
            <a:extLst>
              <a:ext uri="{FF2B5EF4-FFF2-40B4-BE49-F238E27FC236}">
                <a16:creationId xmlns:a16="http://schemas.microsoft.com/office/drawing/2014/main" id="{99E75BED-3DFA-4393-A5BE-43FEDA062ED9}"/>
              </a:ext>
            </a:extLst>
          </p:cNvPr>
          <p:cNvSpPr/>
          <p:nvPr/>
        </p:nvSpPr>
        <p:spPr>
          <a:xfrm rot="13980000">
            <a:off x="7567845" y="4011549"/>
            <a:ext cx="733245" cy="122207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Arrow: Curved Left 16">
            <a:extLst>
              <a:ext uri="{FF2B5EF4-FFF2-40B4-BE49-F238E27FC236}">
                <a16:creationId xmlns:a16="http://schemas.microsoft.com/office/drawing/2014/main" id="{249E3996-17BD-4972-97CB-F725FA338D4D}"/>
              </a:ext>
            </a:extLst>
          </p:cNvPr>
          <p:cNvSpPr/>
          <p:nvPr/>
        </p:nvSpPr>
        <p:spPr>
          <a:xfrm rot="7980000">
            <a:off x="3239362" y="4082536"/>
            <a:ext cx="733245" cy="122207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35DE5AC6-0664-4A45-8BE7-EFC842AED0DB}"/>
              </a:ext>
            </a:extLst>
          </p:cNvPr>
          <p:cNvSpPr/>
          <p:nvPr/>
        </p:nvSpPr>
        <p:spPr>
          <a:xfrm>
            <a:off x="7215040" y="1526322"/>
            <a:ext cx="488830" cy="9776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E8A49735-2BEC-40C6-A3EC-78FB6DF764CB}"/>
              </a:ext>
            </a:extLst>
          </p:cNvPr>
          <p:cNvSpPr/>
          <p:nvPr/>
        </p:nvSpPr>
        <p:spPr>
          <a:xfrm>
            <a:off x="10463425" y="2689989"/>
            <a:ext cx="488830" cy="9776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D6183A-225B-47C6-A868-23DEA336D1C1}"/>
              </a:ext>
            </a:extLst>
          </p:cNvPr>
          <p:cNvSpPr txBox="1"/>
          <p:nvPr/>
        </p:nvSpPr>
        <p:spPr>
          <a:xfrm>
            <a:off x="1253167" y="4286790"/>
            <a:ext cx="175116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Dominant in national markets within EEA for online search services</a:t>
            </a:r>
            <a:endParaRPr lang="en-US">
              <a:cs typeface="Calibri"/>
            </a:endParaRPr>
          </a:p>
          <a:p>
            <a:endParaRPr lang="en-US">
              <a:latin typeface="Calibri"/>
              <a:ea typeface="MS PGothic"/>
              <a:cs typeface="Calibri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833198-49B6-4AEC-9569-7220467FDBF3}"/>
              </a:ext>
            </a:extLst>
          </p:cNvPr>
          <p:cNvSpPr txBox="1"/>
          <p:nvPr/>
        </p:nvSpPr>
        <p:spPr>
          <a:xfrm>
            <a:off x="8958532" y="4343400"/>
            <a:ext cx="2182484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/>
                <a:ea typeface="MS PGothic"/>
                <a:cs typeface="Calibri"/>
              </a:rPr>
              <a:t>Illegal advantage in comparison shopping services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85057A-3FF0-0146-A50B-4A468462AB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950" y="1144485"/>
            <a:ext cx="4275050" cy="258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7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animBg="1"/>
      <p:bldP spid="17" grpId="0" animBg="1"/>
      <p:bldP spid="18" grpId="0" animBg="1"/>
      <p:bldP spid="19" grpId="0" animBg="1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Euclid Colours">
      <a:dk1>
        <a:srgbClr val="50535C"/>
      </a:dk1>
      <a:lt1>
        <a:srgbClr val="FFFFFF"/>
      </a:lt1>
      <a:dk2>
        <a:srgbClr val="1D4491"/>
      </a:dk2>
      <a:lt2>
        <a:srgbClr val="00AAE5"/>
      </a:lt2>
      <a:accent1>
        <a:srgbClr val="00AAE5"/>
      </a:accent1>
      <a:accent2>
        <a:srgbClr val="1D4491"/>
      </a:accent2>
      <a:accent3>
        <a:srgbClr val="B4CDEB"/>
      </a:accent3>
      <a:accent4>
        <a:srgbClr val="AF469A"/>
      </a:accent4>
      <a:accent5>
        <a:srgbClr val="50535C"/>
      </a:accent5>
      <a:accent6>
        <a:srgbClr val="989493"/>
      </a:accent6>
      <a:hlink>
        <a:srgbClr val="00AAE5"/>
      </a:hlink>
      <a:folHlink>
        <a:srgbClr val="007FAB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36068b9-0f0a-45cb-8291-a85a06addcfc">ZQQUK24ZV7C3-204808880-5100</_dlc_DocId>
    <_dlc_DocIdUrl xmlns="f36068b9-0f0a-45cb-8291-a85a06addcfc">
      <Url>https://euclidlaw.sharepoint.com/Client_Files/_layouts/15/DocIdRedir.aspx?ID=ZQQUK24ZV7C3-204808880-5100</Url>
      <Description>ZQQUK24ZV7C3-204808880-5100</Description>
    </_dlc_DocIdUrl>
    <Matter_x0020_Name xmlns="f36068b9-0f0a-45cb-8291-a85a06addcfc">General VBER Advice</Matter_x0020_Name>
    <TaxKeywordTaxHTField xmlns="f36068b9-0f0a-45cb-8291-a85a06addcfc">
      <Terms xmlns="http://schemas.microsoft.com/office/infopath/2007/PartnerControls"/>
    </TaxKeywordTaxHTField>
    <Matter_x0020_Type xmlns="f36068b9-0f0a-45cb-8291-a85a06addcfc">Vertical Restraints</Matter_x0020_Type>
    <Old_x0020_Location xmlns="67a6ac2f-2804-4f09-ae1f-b07e7015a01a" xsi:nil="true"/>
    <TaxCatchAll xmlns="f36068b9-0f0a-45cb-8291-a85a06addcfc"/>
    <Client xmlns="f36068b9-0f0a-45cb-8291-a85a06addcfc">Vorys</Client>
    <Target_x0020_Audiences xmlns="67a6ac2f-2804-4f09-ae1f-b07e7015a01a" xsi:nil="true"/>
    <_x0073_qd0 xmlns="67a6ac2f-2804-4f09-ae1f-b07e7015a01a">
      <UserInfo>
        <DisplayName/>
        <AccountId xsi:nil="true"/>
        <AccountType/>
      </UserInfo>
    </_x0073_qd0>
    <SharedWithUsers xmlns="f36068b9-0f0a-45cb-8291-a85a06addcfc">
      <UserInfo>
        <DisplayName>Eve Meurgey</DisplayName>
        <AccountId>213</AccountId>
        <AccountType/>
      </UserInfo>
      <UserInfo>
        <DisplayName>Johanan Tang</DisplayName>
        <AccountId>13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A1C9B37C216749BB02534A711D1BA1" ma:contentTypeVersion="18" ma:contentTypeDescription="Create a new document." ma:contentTypeScope="" ma:versionID="db5fc6590ce161cb9be2551af5f02778">
  <xsd:schema xmlns:xsd="http://www.w3.org/2001/XMLSchema" xmlns:xs="http://www.w3.org/2001/XMLSchema" xmlns:p="http://schemas.microsoft.com/office/2006/metadata/properties" xmlns:ns2="f36068b9-0f0a-45cb-8291-a85a06addcfc" xmlns:ns3="67a6ac2f-2804-4f09-ae1f-b07e7015a01a" targetNamespace="http://schemas.microsoft.com/office/2006/metadata/properties" ma:root="true" ma:fieldsID="a8d91e2ad57a6e7881274cf58042fce9" ns2:_="" ns3:_="">
    <xsd:import namespace="f36068b9-0f0a-45cb-8291-a85a06addcfc"/>
    <xsd:import namespace="67a6ac2f-2804-4f09-ae1f-b07e7015a01a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2:TaxCatchAllLabel" minOccurs="0"/>
                <xsd:element ref="ns2:_dlc_DocId" minOccurs="0"/>
                <xsd:element ref="ns2:_dlc_DocIdUrl" minOccurs="0"/>
                <xsd:element ref="ns2:_dlc_DocIdPersistId" minOccurs="0"/>
                <xsd:element ref="ns3:Target_x0020_Audiences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Old_x0020_Location" minOccurs="0"/>
                <xsd:element ref="ns2:Client"/>
                <xsd:element ref="ns2:Matter_x0020_Name"/>
                <xsd:element ref="ns2:Matter_x0020_Type"/>
                <xsd:element ref="ns3:_x0073_qd0" minOccurs="0"/>
                <xsd:element ref="ns3:MediaServiceAutoTags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068b9-0f0a-45cb-8291-a85a06addcfc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8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4361282-f436-46ab-bc65-ad49e1e3e1ff}" ma:internalName="TaxCatchAll" ma:showField="CatchAllData" ma:web="f36068b9-0f0a-45cb-8291-a85a06addc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4361282-f436-46ab-bc65-ad49e1e3e1ff}" ma:internalName="TaxCatchAllLabel" ma:readOnly="true" ma:showField="CatchAllDataLabel" ma:web="f36068b9-0f0a-45cb-8291-a85a06addc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2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3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4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Client" ma:index="21" ma:displayName="Client" ma:format="Dropdown" ma:indexed="true" ma:internalName="Client">
      <xsd:simpleType>
        <xsd:restriction base="dms:Choice">
          <xsd:enumeration value="Please Select"/>
          <xsd:enumeration value="Abhaya Ltd"/>
          <xsd:enumeration value="Access Link"/>
          <xsd:enumeration value="ALRO"/>
          <xsd:enumeration value="Avisa"/>
          <xsd:enumeration value="Axa"/>
          <xsd:enumeration value="Barclays"/>
          <xsd:enumeration value="BFA Law"/>
          <xsd:enumeration value="BidOnThis"/>
          <xsd:enumeration value="BP"/>
          <xsd:enumeration value="BP Aromatics Ltd"/>
          <xsd:enumeration value="BP Oil Int Ltd"/>
          <xsd:enumeration value="Bradbeers"/>
          <xsd:enumeration value="Brambles"/>
          <xsd:enumeration value="Celsa"/>
          <xsd:enumeration value="CIIA"/>
          <xsd:enumeration value="Circle K AS"/>
          <xsd:enumeration value="Cissus Ltd"/>
          <xsd:enumeration value="City &amp; County Healthcare Group"/>
          <xsd:enumeration value="CityJet"/>
          <xsd:enumeration value="Direct Energie"/>
          <xsd:enumeration value="EEX-Powernext"/>
          <xsd:enumeration value="Elliott"/>
          <xsd:enumeration value="Europe Economics"/>
          <xsd:enumeration value="FGVW (friedrich Graf von Westphalen)"/>
          <xsd:enumeration value="Glenmark"/>
          <xsd:enumeration value="H+H"/>
          <xsd:enumeration value="ILIAD SA-Free"/>
          <xsd:enumeration value="ING"/>
          <xsd:enumeration value="Integral"/>
          <xsd:enumeration value="JBT"/>
          <xsd:enumeration value="Johnson &amp; Johnson"/>
          <xsd:enumeration value="Kathryn Matthews"/>
          <xsd:enumeration value="LRP"/>
          <xsd:enumeration value="Mastercard"/>
          <xsd:enumeration value="Memoria"/>
          <xsd:enumeration value="Mircea &amp; Partners"/>
          <xsd:enumeration value="MMA Holdings UK Plc"/>
          <xsd:enumeration value="Netflix"/>
          <xsd:enumeration value="Newscorp"/>
          <xsd:enumeration value="NHBC"/>
          <xsd:enumeration value="NLC"/>
          <xsd:enumeration value="Orlen"/>
          <xsd:enumeration value="Patronatul Societatilor din Constructii"/>
          <xsd:enumeration value="Pattern"/>
          <xsd:enumeration value="PJS"/>
          <xsd:enumeration value="Powernext-EEX"/>
          <xsd:enumeration value="Project Force"/>
          <xsd:enumeration value="Refresco BV"/>
          <xsd:enumeration value="Rosneft GSA"/>
          <xsd:enumeration value="SevenRooms"/>
          <xsd:enumeration value="Sino Star"/>
          <xsd:enumeration value="Soldan- EM Eukal"/>
          <xsd:enumeration value="Stolt-Nielsen"/>
          <xsd:enumeration value="Stormfront"/>
          <xsd:enumeration value="Triptease"/>
          <xsd:enumeration value="Unlockd"/>
          <xsd:enumeration value="Vorys"/>
          <xsd:enumeration value="Waterscan"/>
          <xsd:enumeration value="Wrigley-Mars"/>
        </xsd:restriction>
      </xsd:simpleType>
    </xsd:element>
    <xsd:element name="Matter_x0020_Name" ma:index="22" ma:displayName="Matter Name" ma:default="Please select" ma:format="Dropdown" ma:indexed="true" ma:internalName="Matter_x0020_Name">
      <xsd:simpleType>
        <xsd:restriction base="dms:Choice">
          <xsd:enumeration value="Please select"/>
          <xsd:enumeration value="Advice Access Link"/>
          <xsd:enumeration value="Advice re Sugar cartel"/>
          <xsd:enumeration value="Aer Lingus"/>
          <xsd:enumeration value="Aker"/>
          <xsd:enumeration value="Apple"/>
          <xsd:enumeration value="Atrium"/>
          <xsd:enumeration value="Bid on This Complaint"/>
          <xsd:enumeration value="BPF/Motonovo"/>
          <xsd:enumeration value="CDN Provision"/>
          <xsd:enumeration value="CMA Investigation"/>
          <xsd:enumeration value="CMA Remittal"/>
          <xsd:enumeration value="CMA Study"/>
          <xsd:enumeration value="Comp Law Advice"/>
          <xsd:enumeration value="Competition Law Implications"/>
          <xsd:enumeration value="Compliance Programme"/>
          <xsd:enumeration value="Consumer Code JV re-structure"/>
          <xsd:enumeration value="CRH-Tarmac"/>
          <xsd:enumeration value="DE/BFM Advice re EC meeting"/>
          <xsd:enumeration value="DG COMP - Loan Syndication Study"/>
          <xsd:enumeration value="EU Competition Complaint"/>
          <xsd:enumeration value="Funerals MIR - Memoria"/>
          <xsd:enumeration value="GE Engine Support"/>
          <xsd:enumeration value="General"/>
          <xsd:enumeration value="General VBER Advice"/>
          <xsd:enumeration value="German Law Advice"/>
          <xsd:enumeration value="Glanbia Pitch"/>
          <xsd:enumeration value="Google"/>
          <xsd:enumeration value="Google Ads Inquiry"/>
          <xsd:enumeration value="Green Certificates"/>
          <xsd:enumeration value="GSK"/>
          <xsd:enumeration value="HydroElectrica"/>
          <xsd:enumeration value="IBER"/>
          <xsd:enumeration value="ICE - Trayport agreement"/>
          <xsd:enumeration value="Lithuanian Govt Appeal"/>
          <xsd:enumeration value="Litigation Funding"/>
          <xsd:enumeration value="Litigation with Booking.com"/>
          <xsd:enumeration value="Litigation with SSP Ltd"/>
          <xsd:enumeration value="Lotos Merger"/>
          <xsd:enumeration value="Margin Squeeze"/>
          <xsd:enumeration value="Mears"/>
          <xsd:enumeration value="NED Matter"/>
          <xsd:enumeration value="OpenTable"/>
          <xsd:enumeration value="Poole Lighting"/>
          <xsd:enumeration value="Project Auckland"/>
          <xsd:enumeration value="Project Charlie"/>
          <xsd:enumeration value="Project Clever"/>
          <xsd:enumeration value="Project Coolidge"/>
          <xsd:enumeration value="Project Cuba Libre"/>
          <xsd:enumeration value="Project Daisy"/>
          <xsd:enumeration value="Project Davos"/>
          <xsd:enumeration value="Project Dominguo"/>
          <xsd:enumeration value="Project Duncannon"/>
          <xsd:enumeration value="Project Flower"/>
          <xsd:enumeration value="Project Forcefield"/>
          <xsd:enumeration value="Project Goose"/>
          <xsd:enumeration value="Project Kin"/>
          <xsd:enumeration value="Project Porto"/>
          <xsd:enumeration value="Project Sky"/>
          <xsd:enumeration value="Project Tribe"/>
          <xsd:enumeration value="SanDisk"/>
          <xsd:enumeration value="TIM"/>
        </xsd:restriction>
      </xsd:simpleType>
    </xsd:element>
    <xsd:element name="Matter_x0020_Type" ma:index="23" ma:displayName="Matter Type" ma:default="Please Select" ma:format="Dropdown" ma:indexed="true" ma:internalName="Matter_x0020_Type">
      <xsd:simpleType>
        <xsd:restriction base="dms:Choice">
          <xsd:enumeration value="Please Select"/>
          <xsd:enumeration value="CMA Cartel Investigation"/>
          <xsd:enumeration value="Compliance"/>
          <xsd:enumeration value="EC Antitrust advice"/>
          <xsd:enumeration value="EC Cartel Investigations"/>
          <xsd:enumeration value="EC Dominance Investigation"/>
          <xsd:enumeration value="EC Merger"/>
          <xsd:enumeration value="General Legal Advice"/>
          <xsd:enumeration value="Litigation"/>
          <xsd:enumeration value="Market Study"/>
          <xsd:enumeration value="Other  Dominance Investigation"/>
          <xsd:enumeration value="Other Cartel Investigation"/>
          <xsd:enumeration value="Other Merger"/>
          <xsd:enumeration value="PSR Investigation"/>
          <xsd:enumeration value="State Aid"/>
          <xsd:enumeration value="State Aid Complaint"/>
          <xsd:enumeration value="Vertical Restraints"/>
          <xsd:enumeration value="UK  Dominance Investigation"/>
          <xsd:enumeration value="UK Merger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6ac2f-2804-4f09-ae1f-b07e7015a01a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15" nillable="true" ma:displayName="Target Audiences" ma:internalName="Target_x0020_Audiences">
      <xsd:simpleType>
        <xsd:restriction base="dms:Unknown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Old_x0020_Location" ma:index="20" nillable="true" ma:displayName="Old Location" ma:internalName="Old_x0020_Location">
      <xsd:simpleType>
        <xsd:restriction base="dms:Text">
          <xsd:maxLength value="255"/>
        </xsd:restriction>
      </xsd:simpleType>
    </xsd:element>
    <xsd:element name="_x0073_qd0" ma:index="24" nillable="true" ma:displayName="Person or Group" ma:list="UserInfo" ma:internalName="_x0073_qd0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AutoTags" ma:index="25" nillable="true" ma:displayName="Tags" ma:internalName="MediaServiceAutoTags" ma:readOnly="true">
      <xsd:simpleType>
        <xsd:restriction base="dms:Text"/>
      </xsd:simpleType>
    </xsd:element>
    <xsd:element name="MediaServiceDateTaken" ma:index="2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2A99EA-301A-402E-BD73-B531B2ECF260}">
  <ds:schemaRefs>
    <ds:schemaRef ds:uri="http://schemas.microsoft.com/office/2006/metadata/properties"/>
    <ds:schemaRef ds:uri="http://schemas.microsoft.com/office/infopath/2007/PartnerControls"/>
    <ds:schemaRef ds:uri="f36068b9-0f0a-45cb-8291-a85a06addcfc"/>
    <ds:schemaRef ds:uri="67a6ac2f-2804-4f09-ae1f-b07e7015a01a"/>
  </ds:schemaRefs>
</ds:datastoreItem>
</file>

<file path=customXml/itemProps2.xml><?xml version="1.0" encoding="utf-8"?>
<ds:datastoreItem xmlns:ds="http://schemas.openxmlformats.org/officeDocument/2006/customXml" ds:itemID="{62809790-A924-4B08-AB49-A906D5EAD1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6068b9-0f0a-45cb-8291-a85a06addcfc"/>
    <ds:schemaRef ds:uri="67a6ac2f-2804-4f09-ae1f-b07e7015a0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78A4E4-D8F6-406E-8439-9FFDEEDC8DD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FB9A9A4F-2762-4293-98D3-DB30FF1278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2147</TotalTime>
  <Words>659</Words>
  <Application>Microsoft Office PowerPoint</Application>
  <PresentationFormat>Widescreen</PresentationFormat>
  <Paragraphs>177</Paragraphs>
  <Slides>18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Vertical Restraints &amp; Distribution 2019   Dual Distribution:  Challenges for Competition Law  </vt:lpstr>
      <vt:lpstr>INTRODUCTION </vt:lpstr>
      <vt:lpstr>WHAT IS DUAL DISTRIBUTION? </vt:lpstr>
      <vt:lpstr>When is a vertical relationship horizontal? </vt:lpstr>
      <vt:lpstr>LEGAL ASSESSMENT - When is a vertical relationship horizontal? </vt:lpstr>
      <vt:lpstr>Legal assessment – vERTICAL AGREEMENTS BETWEEN COMPETITORS </vt:lpstr>
      <vt:lpstr> The hybrid role of platforms: THE MULTISIDED MARKETPLACE  </vt:lpstr>
      <vt:lpstr>THE HYBRID ROLE OF PLATFORMS: COMPETITION CONCERNS</vt:lpstr>
      <vt:lpstr>DISCRIMINATORY LEVERAGING: the google shopping case</vt:lpstr>
      <vt:lpstr>DISCRIMINATORY LEVERAGING: the google shopping case</vt:lpstr>
      <vt:lpstr>Forced free riding: AMAZON</vt:lpstr>
      <vt:lpstr>SELF-PREFEreNCING and FORCED FREE RIDING: AMAZON </vt:lpstr>
      <vt:lpstr>DO PLATFORMS NEED TO BE REGULATED? </vt:lpstr>
      <vt:lpstr>Do platforms need to be regulated? OISP REGULATION</vt:lpstr>
      <vt:lpstr>Transparency obligations for platforms </vt:lpstr>
      <vt:lpstr>Do platforms need to be regulated? </vt:lpstr>
      <vt:lpstr>Do platforms need to be regulated?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Vertical Restraints &amp; Distribution 2019   Dual Distribution  </dc:title>
  <dc:creator>Eve Meurgey</dc:creator>
  <cp:lastModifiedBy>Sarah Long</cp:lastModifiedBy>
  <cp:revision>257</cp:revision>
  <dcterms:created xsi:type="dcterms:W3CDTF">2019-06-20T12:48:22Z</dcterms:created>
  <dcterms:modified xsi:type="dcterms:W3CDTF">2019-07-02T12:26:37Z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0x0101002FA1C9B37C216749BB02534A711D1BA1</vt:lpwstr>
  </property>
  <property fmtid="{D5CDD505-2E9C-101B-9397-08002B2CF9AE}" pid="3" name="TaxKeyword">
    <vt:lpwstr/>
  </property>
  <property fmtid="{D5CDD505-2E9C-101B-9397-08002B2CF9AE}" pid="4" name="_dlc_DocIdItemGuid">
    <vt:lpwstr>53ac3cf8-7a8a-45c4-8074-e0ac30172569</vt:lpwstr>
  </property>
</Properties>
</file>